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39"/>
  </p:notesMasterIdLst>
  <p:sldIdLst>
    <p:sldId id="256" r:id="rId2"/>
    <p:sldId id="257" r:id="rId3"/>
    <p:sldId id="264" r:id="rId4"/>
    <p:sldId id="269" r:id="rId5"/>
    <p:sldId id="265" r:id="rId6"/>
    <p:sldId id="266" r:id="rId7"/>
    <p:sldId id="267" r:id="rId8"/>
    <p:sldId id="268" r:id="rId9"/>
    <p:sldId id="270" r:id="rId10"/>
    <p:sldId id="296" r:id="rId11"/>
    <p:sldId id="271" r:id="rId12"/>
    <p:sldId id="272" r:id="rId13"/>
    <p:sldId id="297" r:id="rId14"/>
    <p:sldId id="273" r:id="rId15"/>
    <p:sldId id="275" r:id="rId16"/>
    <p:sldId id="274"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90" r:id="rId31"/>
    <p:sldId id="291" r:id="rId32"/>
    <p:sldId id="293" r:id="rId33"/>
    <p:sldId id="289" r:id="rId34"/>
    <p:sldId id="292" r:id="rId35"/>
    <p:sldId id="295" r:id="rId36"/>
    <p:sldId id="294" r:id="rId37"/>
    <p:sldId id="263" r:id="rId38"/>
  </p:sldIdLst>
  <p:sldSz cx="24384000" cy="13716000"/>
  <p:notesSz cx="6858000" cy="9144000"/>
  <p:embeddedFontLst>
    <p:embeddedFont>
      <p:font typeface="Arial Narrow" panose="020B0606020202030204" pitchFamily="34" charset="0"/>
      <p:regular r:id="rId40"/>
      <p:bold r:id="rId41"/>
      <p:italic r:id="rId42"/>
      <p:boldItalic r:id="rId43"/>
    </p:embeddedFont>
    <p:embeddedFont>
      <p:font typeface="Helvetica" panose="020B0604020202020204" pitchFamily="34" charset="0"/>
      <p:regular r:id="rId44"/>
      <p:bold r:id="rId45"/>
      <p:italic r:id="rId46"/>
      <p:boldItalic r:id="rId47"/>
    </p:embeddedFont>
    <p:embeddedFont>
      <p:font typeface="Sitka Heading" panose="02000505000000020004" pitchFamily="2" charset="0"/>
      <p:regular r:id="rId48"/>
      <p:bold r:id="rId49"/>
      <p:italic r:id="rId50"/>
      <p:boldItalic r:id="rId51"/>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an Mihailov" initials="SM" lastIdx="3" clrIdx="0">
    <p:extLst>
      <p:ext uri="{19B8F6BF-5375-455C-9EA6-DF929625EA0E}">
        <p15:presenceInfo xmlns:p15="http://schemas.microsoft.com/office/powerpoint/2012/main" userId="97eed29b3dceee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1" d="100"/>
          <a:sy n="41" d="100"/>
        </p:scale>
        <p:origin x="786" y="60"/>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806295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23" name="Текст заголовка"/>
          <p:cNvSpPr txBox="1">
            <a:spLocks noGrp="1"/>
          </p:cNvSpPr>
          <p:nvPr>
            <p:ph type="title"/>
          </p:nvPr>
        </p:nvSpPr>
        <p:spPr>
          <a:prstGeom prst="rect">
            <a:avLst/>
          </a:prstGeom>
        </p:spPr>
        <p:txBody>
          <a:bodyPr/>
          <a:lstStyle/>
          <a:p>
            <a:r>
              <a:t>Текст заголовка</a:t>
            </a:r>
          </a:p>
        </p:txBody>
      </p:sp>
      <p:sp>
        <p:nvSpPr>
          <p:cNvPr id="24"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5"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hf hdr="0" dt="0"/>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7116914" y="3934662"/>
            <a:ext cx="13572030" cy="43634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dirty="0"/>
              <a:t>Два контекста конкуренции двух северохантыйских показателей посессивности</a:t>
            </a:r>
            <a:endParaRPr dirty="0"/>
          </a:p>
        </p:txBody>
      </p:sp>
      <p:sp>
        <p:nvSpPr>
          <p:cNvPr id="53" name="Очень крутой подзаголовок презентации"/>
          <p:cNvSpPr txBox="1"/>
          <p:nvPr/>
        </p:nvSpPr>
        <p:spPr>
          <a:xfrm>
            <a:off x="7116915" y="8929563"/>
            <a:ext cx="9443423" cy="1436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lvl1pPr algn="l">
              <a:defRPr sz="4200">
                <a:solidFill>
                  <a:srgbClr val="253957"/>
                </a:solidFill>
                <a:latin typeface="+mn-lt"/>
                <a:ea typeface="+mn-ea"/>
                <a:cs typeface="+mn-cs"/>
                <a:sym typeface="Arial Narrow"/>
              </a:defRPr>
            </a:lvl1pPr>
          </a:lstStyle>
          <a:p>
            <a:r>
              <a:rPr lang="ru-RU" dirty="0"/>
              <a:t>С. К. Михайлов</a:t>
            </a:r>
            <a:endParaRPr lang="en-US" dirty="0"/>
          </a:p>
          <a:p>
            <a:r>
              <a:rPr lang="en-US" dirty="0"/>
              <a:t>stepanmihajlov@gmail.com</a:t>
            </a:r>
            <a:endParaRPr dirty="0"/>
          </a:p>
        </p:txBody>
      </p:sp>
      <p:sp>
        <p:nvSpPr>
          <p:cNvPr id="54" name="Название подразделения,  лаборатории, факультета и т.д."/>
          <p:cNvSpPr txBox="1"/>
          <p:nvPr/>
        </p:nvSpPr>
        <p:spPr>
          <a:xfrm>
            <a:off x="7116915" y="1201117"/>
            <a:ext cx="9443423" cy="20832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r>
              <a:rPr lang="ru-RU" dirty="0"/>
              <a:t>Научно-учебная лаборатория по формальным моделям в лингвистике</a:t>
            </a:r>
          </a:p>
          <a:p>
            <a:pPr algn="l">
              <a:defRPr sz="4200">
                <a:solidFill>
                  <a:srgbClr val="253957"/>
                </a:solidFill>
                <a:latin typeface="+mn-lt"/>
                <a:ea typeface="+mn-ea"/>
                <a:cs typeface="+mn-cs"/>
                <a:sym typeface="Arial Narrow"/>
              </a:defRPr>
            </a:pPr>
            <a:r>
              <a:rPr lang="ru-RU" dirty="0"/>
              <a:t>НИУ ВШЭ</a:t>
            </a:r>
            <a:endParaRPr dirty="0"/>
          </a:p>
        </p:txBody>
      </p:sp>
      <p:sp>
        <p:nvSpPr>
          <p:cNvPr id="55" name="Москва, 2017"/>
          <p:cNvSpPr txBox="1"/>
          <p:nvPr/>
        </p:nvSpPr>
        <p:spPr>
          <a:xfrm>
            <a:off x="7116915" y="11461629"/>
            <a:ext cx="9443424" cy="1436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r>
              <a:rPr lang="ru-RU" dirty="0"/>
              <a:t>XVI Конференция по типологии и грамматике для молодых исследователей, ИЛИ РАН</a:t>
            </a:r>
          </a:p>
          <a:p>
            <a:r>
              <a:rPr lang="ru-RU" dirty="0"/>
              <a:t>Санкт-Петербург</a:t>
            </a:r>
            <a:r>
              <a:rPr dirty="0"/>
              <a:t>, 201</a:t>
            </a:r>
            <a:r>
              <a:rPr lang="ru-RU" dirty="0"/>
              <a:t>9</a:t>
            </a:r>
            <a:endParaRPr dirty="0"/>
          </a:p>
        </p:txBody>
      </p:sp>
      <p:pic>
        <p:nvPicPr>
          <p:cNvPr id="56" name="Изображение" descr="Изображение"/>
          <p:cNvPicPr>
            <a:picLocks noChangeAspect="1"/>
          </p:cNvPicPr>
          <p:nvPr/>
        </p:nvPicPr>
        <p:blipFill>
          <a:blip r:embed="rId2"/>
          <a:stretch>
            <a:fillRect/>
          </a:stretch>
        </p:blipFill>
        <p:spPr>
          <a:xfrm>
            <a:off x="1221970" y="1330739"/>
            <a:ext cx="2736119" cy="264554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2BC2CB-BA3E-49FF-BF60-9B56B32380E5}"/>
              </a:ext>
            </a:extLst>
          </p:cNvPr>
          <p:cNvSpPr>
            <a:spLocks noGrp="1"/>
          </p:cNvSpPr>
          <p:nvPr>
            <p:ph type="body" sz="quarter" idx="14"/>
          </p:nvPr>
        </p:nvSpPr>
        <p:spPr>
          <a:xfrm>
            <a:off x="4833937" y="6137534"/>
            <a:ext cx="14716126" cy="1375376"/>
          </a:xfrm>
        </p:spPr>
        <p:txBody>
          <a:bodyPr/>
          <a:lstStyle/>
          <a:p>
            <a:r>
              <a:rPr lang="ru-RU" sz="8000" dirty="0">
                <a:solidFill>
                  <a:srgbClr val="253957"/>
                </a:solidFill>
                <a:latin typeface="+mn-lt"/>
              </a:rPr>
              <a:t>Тем не менее…</a:t>
            </a:r>
          </a:p>
        </p:txBody>
      </p:sp>
      <p:sp>
        <p:nvSpPr>
          <p:cNvPr id="4" name="Slide Number Placeholder 3">
            <a:extLst>
              <a:ext uri="{FF2B5EF4-FFF2-40B4-BE49-F238E27FC236}">
                <a16:creationId xmlns:a16="http://schemas.microsoft.com/office/drawing/2014/main" id="{6CE80DB3-E7E6-4F8B-84AD-5B89698F889B}"/>
              </a:ext>
            </a:extLst>
          </p:cNvPr>
          <p:cNvSpPr>
            <a:spLocks noGrp="1"/>
          </p:cNvSpPr>
          <p:nvPr>
            <p:ph type="sldNum" sz="quarter" idx="2"/>
          </p:nvPr>
        </p:nvSpPr>
        <p:spPr/>
        <p:txBody>
          <a:bodyPr/>
          <a:lstStyle/>
          <a:p>
            <a:fld id="{86CB4B4D-7CA3-9044-876B-883B54F8677D}" type="slidenum">
              <a:rPr lang="ru-RU" smtClean="0"/>
              <a:t>10</a:t>
            </a:fld>
            <a:endParaRPr lang="ru-RU"/>
          </a:p>
        </p:txBody>
      </p:sp>
    </p:spTree>
    <p:extLst>
      <p:ext uri="{BB962C8B-B14F-4D97-AF65-F5344CB8AC3E}">
        <p14:creationId xmlns:p14="http://schemas.microsoft.com/office/powerpoint/2010/main" val="81907969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Идентифицируемость адресатом</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11</a:t>
            </a:fld>
            <a:endParaRPr lang="ru-RU" sz="3600" b="1"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226606" y="4129399"/>
            <a:ext cx="21867655" cy="11804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i="1" dirty="0">
                <a:solidFill>
                  <a:srgbClr val="253957"/>
                </a:solidFill>
                <a:latin typeface="+mn-lt"/>
                <a:sym typeface="Arial Narrow"/>
              </a:rPr>
              <a:t>-</a:t>
            </a:r>
            <a:r>
              <a:rPr lang="en-US" sz="4400" i="1" dirty="0" err="1">
                <a:solidFill>
                  <a:srgbClr val="253957"/>
                </a:solidFill>
                <a:latin typeface="+mn-lt"/>
                <a:sym typeface="Arial Narrow"/>
              </a:rPr>
              <a:t>en</a:t>
            </a:r>
            <a:r>
              <a:rPr lang="en-US" sz="4400" dirty="0">
                <a:solidFill>
                  <a:srgbClr val="253957"/>
                </a:solidFill>
                <a:latin typeface="+mn-lt"/>
                <a:sym typeface="Arial Narrow"/>
              </a:rPr>
              <a:t> </a:t>
            </a:r>
            <a:r>
              <a:rPr lang="ru-RU" sz="4400" dirty="0">
                <a:solidFill>
                  <a:srgbClr val="253957"/>
                </a:solidFill>
                <a:latin typeface="+mn-lt"/>
                <a:sym typeface="Arial Narrow"/>
              </a:rPr>
              <a:t>возможен, когда референт знаком только адресату, и невозможен, когда незнаком никому</a:t>
            </a:r>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49CB6856-8FF0-467B-A9EC-98F6C2FA5180}"/>
              </a:ext>
            </a:extLst>
          </p:cNvPr>
          <p:cNvSpPr txBox="1"/>
          <p:nvPr/>
        </p:nvSpPr>
        <p:spPr>
          <a:xfrm>
            <a:off x="1226606" y="6044236"/>
            <a:ext cx="21506375" cy="7369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defTabSz="831850">
              <a:spcBef>
                <a:spcPts val="2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en-US" sz="4400" dirty="0"/>
              <a:t>(</a:t>
            </a:r>
            <a:r>
              <a:rPr lang="ru-RU" sz="4400" dirty="0"/>
              <a:t>5</a:t>
            </a:r>
            <a:r>
              <a:rPr lang="en-US" sz="4400" dirty="0"/>
              <a:t>)	a.	</a:t>
            </a:r>
            <a:r>
              <a:rPr lang="ru-RU" sz="3600" dirty="0"/>
              <a:t>Контекст: Девушка представилась Машей, сказала, что ищет Васю. Рассказываю Васе:</a:t>
            </a:r>
          </a:p>
          <a:p>
            <a:pPr algn="l" defTabSz="831850">
              <a:spcBef>
                <a:spcPts val="1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ru-RU" sz="4400" dirty="0"/>
              <a:t>		</a:t>
            </a:r>
            <a:r>
              <a:rPr lang="en-US" sz="4400" dirty="0">
                <a:latin typeface="Sitka Heading" panose="02000505000000020004" pitchFamily="2" charset="0"/>
              </a:rPr>
              <a:t>mu</a:t>
            </a:r>
            <a:r>
              <a:rPr lang="el-GR" sz="4400" dirty="0">
                <a:latin typeface="Sitka Heading" panose="02000505000000020004" pitchFamily="2" charset="0"/>
              </a:rPr>
              <a:t>λ</a:t>
            </a:r>
            <a:r>
              <a:rPr lang="en-US" sz="4400" dirty="0" err="1">
                <a:latin typeface="Sitka Heading" panose="02000505000000020004" pitchFamily="2" charset="0"/>
              </a:rPr>
              <a:t>sər</a:t>
            </a:r>
            <a:r>
              <a:rPr lang="en-US" sz="4400" dirty="0">
                <a:latin typeface="Sitka Heading" panose="02000505000000020004" pitchFamily="2" charset="0"/>
              </a:rPr>
              <a:t>	</a:t>
            </a:r>
            <a:r>
              <a:rPr lang="en-US" sz="4400" b="1" dirty="0" err="1">
                <a:latin typeface="Sitka Heading" panose="02000505000000020004" pitchFamily="2" charset="0"/>
              </a:rPr>
              <a:t>maša</a:t>
            </a:r>
            <a:r>
              <a:rPr lang="en-US" sz="4400" b="1" dirty="0">
                <a:latin typeface="Sitka Heading" panose="02000505000000020004" pitchFamily="2" charset="0"/>
              </a:rPr>
              <a:t>-(</a:t>
            </a:r>
            <a:r>
              <a:rPr lang="en-US" sz="4400" b="1" dirty="0" err="1">
                <a:latin typeface="Sitka Heading" panose="02000505000000020004" pitchFamily="2" charset="0"/>
              </a:rPr>
              <a:t>en</a:t>
            </a:r>
            <a:r>
              <a:rPr lang="en-US" sz="4400" b="1" dirty="0">
                <a:latin typeface="Sitka Heading" panose="02000505000000020004" pitchFamily="2" charset="0"/>
              </a:rPr>
              <a:t>)</a:t>
            </a:r>
            <a:r>
              <a:rPr lang="en-US" sz="4400" dirty="0">
                <a:latin typeface="Sitka Heading" panose="02000505000000020004" pitchFamily="2" charset="0"/>
              </a:rPr>
              <a:t>	</a:t>
            </a:r>
            <a:r>
              <a:rPr lang="en-US" sz="4400" dirty="0" err="1">
                <a:latin typeface="Sitka Heading" panose="02000505000000020004" pitchFamily="2" charset="0"/>
              </a:rPr>
              <a:t>ju</a:t>
            </a:r>
            <a:r>
              <a:rPr lang="el-GR" sz="4400" dirty="0">
                <a:latin typeface="Sitka Heading" panose="02000505000000020004" pitchFamily="2" charset="0"/>
              </a:rPr>
              <a:t>χ</a:t>
            </a:r>
            <a:r>
              <a:rPr lang="en-US" sz="4400" dirty="0" err="1">
                <a:latin typeface="Sitka Heading" panose="02000505000000020004" pitchFamily="2" charset="0"/>
              </a:rPr>
              <a:t>ət-ijə</a:t>
            </a:r>
            <a:r>
              <a:rPr lang="el-GR" sz="4400" dirty="0">
                <a:latin typeface="Sitka Heading" panose="02000505000000020004" pitchFamily="2" charset="0"/>
              </a:rPr>
              <a:t>λ-</a:t>
            </a:r>
            <a:r>
              <a:rPr lang="en-US" sz="4400" dirty="0">
                <a:latin typeface="Sitka Heading" panose="02000505000000020004" pitchFamily="2" charset="0"/>
              </a:rPr>
              <a:t>s,	</a:t>
            </a:r>
            <a:r>
              <a:rPr lang="en-US" sz="4400" dirty="0" err="1">
                <a:latin typeface="Sitka Heading" panose="02000505000000020004" pitchFamily="2" charset="0"/>
              </a:rPr>
              <a:t>năŋti</a:t>
            </a:r>
            <a:r>
              <a:rPr lang="en-US" sz="4400" dirty="0">
                <a:latin typeface="Sitka Heading" panose="02000505000000020004" pitchFamily="2" charset="0"/>
              </a:rPr>
              <a:t>	</a:t>
            </a:r>
            <a:r>
              <a:rPr lang="en-US" sz="4400" dirty="0" err="1">
                <a:latin typeface="Sitka Heading" panose="02000505000000020004" pitchFamily="2" charset="0"/>
              </a:rPr>
              <a:t>kanš-əs</a:t>
            </a:r>
            <a:endParaRPr lang="en-US" sz="4400" dirty="0">
              <a:latin typeface="Sitka Heading" panose="02000505000000020004" pitchFamily="2" charset="0"/>
            </a:endParaRPr>
          </a:p>
          <a:p>
            <a:pPr algn="l" defTabSz="831850">
              <a:spcBef>
                <a:spcPts val="1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en-US" sz="4400" dirty="0"/>
              <a:t>	</a:t>
            </a:r>
            <a:r>
              <a:rPr lang="ru-RU" sz="4400" dirty="0"/>
              <a:t>	</a:t>
            </a:r>
            <a:r>
              <a:rPr lang="en-US" sz="4400" dirty="0"/>
              <a:t>some	M.-POSS.2SG	come-FREQ-PST[3SG]	</a:t>
            </a:r>
            <a:r>
              <a:rPr lang="en-US" sz="4400" dirty="0" err="1"/>
              <a:t>you.ACC</a:t>
            </a:r>
            <a:r>
              <a:rPr lang="en-US" sz="4400" dirty="0"/>
              <a:t>	</a:t>
            </a:r>
            <a:r>
              <a:rPr lang="en-US" sz="4400" dirty="0" err="1"/>
              <a:t>look.for</a:t>
            </a:r>
            <a:r>
              <a:rPr lang="en-US" sz="4400" dirty="0"/>
              <a:t>-PST[3SG]</a:t>
            </a:r>
          </a:p>
          <a:p>
            <a:pPr algn="l" defTabSz="831850">
              <a:spcBef>
                <a:spcPts val="1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en-US" sz="4400" dirty="0"/>
              <a:t>	</a:t>
            </a:r>
            <a:r>
              <a:rPr lang="ru-RU" sz="4400" dirty="0"/>
              <a:t>	</a:t>
            </a:r>
            <a:r>
              <a:rPr lang="en-US" sz="4400" dirty="0"/>
              <a:t>‘</a:t>
            </a:r>
            <a:r>
              <a:rPr lang="ru-RU" sz="4400" dirty="0"/>
              <a:t>Приходила какая-то Маша, тебя искала’.</a:t>
            </a:r>
          </a:p>
          <a:p>
            <a:pPr algn="l" defTabSz="831850">
              <a:spcBef>
                <a:spcPts val="2800"/>
              </a:spcBef>
              <a:buSzPct val="100000"/>
              <a:tabLst>
                <a:tab pos="1430338" algn="l"/>
                <a:tab pos="2251075" algn="l"/>
                <a:tab pos="4384675" algn="l"/>
                <a:tab pos="7620000" algn="l"/>
                <a:tab pos="12825413" algn="l"/>
                <a:tab pos="16060738" algn="l"/>
              </a:tabLst>
              <a:defRPr sz="2800">
                <a:solidFill>
                  <a:srgbClr val="253957"/>
                </a:solidFill>
                <a:latin typeface="+mn-lt"/>
                <a:ea typeface="+mn-ea"/>
                <a:cs typeface="+mn-cs"/>
                <a:sym typeface="Arial Narrow"/>
              </a:defRPr>
            </a:pPr>
            <a:r>
              <a:rPr lang="ru-RU" sz="4400" dirty="0"/>
              <a:t>	</a:t>
            </a:r>
            <a:r>
              <a:rPr lang="en-US" sz="4400" dirty="0"/>
              <a:t>b.	</a:t>
            </a:r>
            <a:r>
              <a:rPr lang="ru-RU" sz="3600" dirty="0"/>
              <a:t>Контекст: Девушка представилась Машей, сказала, что ищет Васю. Рассказываю третьему другу:</a:t>
            </a:r>
          </a:p>
          <a:p>
            <a:pPr algn="l" defTabSz="831850">
              <a:spcBef>
                <a:spcPts val="1800"/>
              </a:spcBef>
              <a:buSzPct val="100000"/>
              <a:tabLst>
                <a:tab pos="1430338" algn="l"/>
                <a:tab pos="2251075" algn="l"/>
                <a:tab pos="4384675" algn="l"/>
                <a:tab pos="7620000" algn="l"/>
                <a:tab pos="12825413" algn="l"/>
                <a:tab pos="16060738" algn="l"/>
              </a:tabLst>
              <a:defRPr sz="2800">
                <a:solidFill>
                  <a:srgbClr val="253957"/>
                </a:solidFill>
                <a:latin typeface="+mn-lt"/>
                <a:ea typeface="+mn-ea"/>
                <a:cs typeface="+mn-cs"/>
                <a:sym typeface="Arial Narrow"/>
              </a:defRPr>
            </a:pPr>
            <a:r>
              <a:rPr lang="ru-RU" sz="4400" dirty="0"/>
              <a:t>		</a:t>
            </a:r>
            <a:r>
              <a:rPr lang="en-US" sz="4400" dirty="0">
                <a:latin typeface="Sitka Heading" panose="02000505000000020004" pitchFamily="2" charset="0"/>
              </a:rPr>
              <a:t>mu</a:t>
            </a:r>
            <a:r>
              <a:rPr lang="el-GR" sz="4400" dirty="0">
                <a:latin typeface="Sitka Heading" panose="02000505000000020004" pitchFamily="2" charset="0"/>
              </a:rPr>
              <a:t>λ</a:t>
            </a:r>
            <a:r>
              <a:rPr lang="en-US" sz="4400" dirty="0" err="1">
                <a:latin typeface="Sitka Heading" panose="02000505000000020004" pitchFamily="2" charset="0"/>
              </a:rPr>
              <a:t>sər</a:t>
            </a:r>
            <a:r>
              <a:rPr lang="en-US" sz="4400" dirty="0">
                <a:latin typeface="Sitka Heading" panose="02000505000000020004" pitchFamily="2" charset="0"/>
              </a:rPr>
              <a:t>	</a:t>
            </a:r>
            <a:r>
              <a:rPr lang="en-US" sz="4400" b="1" dirty="0" err="1">
                <a:latin typeface="Sitka Heading" panose="02000505000000020004" pitchFamily="2" charset="0"/>
              </a:rPr>
              <a:t>maša</a:t>
            </a:r>
            <a:r>
              <a:rPr lang="en-US" sz="4400" b="1" dirty="0">
                <a:latin typeface="Sitka Heading" panose="02000505000000020004" pitchFamily="2" charset="0"/>
              </a:rPr>
              <a:t>-(#</a:t>
            </a:r>
            <a:r>
              <a:rPr lang="en-US" sz="4400" b="1" dirty="0" err="1">
                <a:latin typeface="Sitka Heading" panose="02000505000000020004" pitchFamily="2" charset="0"/>
              </a:rPr>
              <a:t>en</a:t>
            </a:r>
            <a:r>
              <a:rPr lang="en-US" sz="4400" b="1" dirty="0">
                <a:latin typeface="Sitka Heading" panose="02000505000000020004" pitchFamily="2" charset="0"/>
              </a:rPr>
              <a:t>)</a:t>
            </a:r>
            <a:r>
              <a:rPr lang="en-US" sz="4400" dirty="0">
                <a:latin typeface="Sitka Heading" panose="02000505000000020004" pitchFamily="2" charset="0"/>
              </a:rPr>
              <a:t>	</a:t>
            </a:r>
            <a:r>
              <a:rPr lang="en-US" sz="4400" dirty="0" err="1">
                <a:latin typeface="Sitka Heading" panose="02000505000000020004" pitchFamily="2" charset="0"/>
              </a:rPr>
              <a:t>ju</a:t>
            </a:r>
            <a:r>
              <a:rPr lang="el-GR" sz="4400" dirty="0">
                <a:latin typeface="Sitka Heading" panose="02000505000000020004" pitchFamily="2" charset="0"/>
              </a:rPr>
              <a:t>χ</a:t>
            </a:r>
            <a:r>
              <a:rPr lang="en-US" sz="4400" dirty="0" err="1">
                <a:latin typeface="Sitka Heading" panose="02000505000000020004" pitchFamily="2" charset="0"/>
              </a:rPr>
              <a:t>ət-ijə</a:t>
            </a:r>
            <a:r>
              <a:rPr lang="el-GR" sz="4400" dirty="0">
                <a:latin typeface="Sitka Heading" panose="02000505000000020004" pitchFamily="2" charset="0"/>
              </a:rPr>
              <a:t>λ-</a:t>
            </a:r>
            <a:r>
              <a:rPr lang="en-US" sz="4400" dirty="0">
                <a:latin typeface="Sitka Heading" panose="02000505000000020004" pitchFamily="2" charset="0"/>
              </a:rPr>
              <a:t>s,	</a:t>
            </a:r>
            <a:r>
              <a:rPr lang="en-US" sz="4400" dirty="0" err="1">
                <a:latin typeface="Sitka Heading" panose="02000505000000020004" pitchFamily="2" charset="0"/>
              </a:rPr>
              <a:t>was’a-jen</a:t>
            </a:r>
            <a:r>
              <a:rPr lang="en-US" sz="4400" dirty="0">
                <a:latin typeface="Sitka Heading" panose="02000505000000020004" pitchFamily="2" charset="0"/>
              </a:rPr>
              <a:t>	</a:t>
            </a:r>
            <a:r>
              <a:rPr lang="en-US" sz="4400" dirty="0" err="1">
                <a:latin typeface="Sitka Heading" panose="02000505000000020004" pitchFamily="2" charset="0"/>
              </a:rPr>
              <a:t>kanš-əs</a:t>
            </a:r>
            <a:endParaRPr lang="en-US" sz="4400" dirty="0">
              <a:latin typeface="Sitka Heading" panose="02000505000000020004" pitchFamily="2" charset="0"/>
            </a:endParaRPr>
          </a:p>
          <a:p>
            <a:pPr algn="l" defTabSz="831850">
              <a:spcBef>
                <a:spcPts val="1800"/>
              </a:spcBef>
              <a:buSzPct val="100000"/>
              <a:tabLst>
                <a:tab pos="1430338" algn="l"/>
                <a:tab pos="2251075" algn="l"/>
                <a:tab pos="4384675" algn="l"/>
                <a:tab pos="7620000" algn="l"/>
                <a:tab pos="12825413" algn="l"/>
                <a:tab pos="16060738" algn="l"/>
              </a:tabLst>
              <a:defRPr sz="2800">
                <a:solidFill>
                  <a:srgbClr val="253957"/>
                </a:solidFill>
                <a:latin typeface="+mn-lt"/>
                <a:ea typeface="+mn-ea"/>
                <a:cs typeface="+mn-cs"/>
                <a:sym typeface="Arial Narrow"/>
              </a:defRPr>
            </a:pPr>
            <a:r>
              <a:rPr lang="en-US" sz="4400" dirty="0"/>
              <a:t>	</a:t>
            </a:r>
            <a:r>
              <a:rPr lang="ru-RU" sz="4400" dirty="0"/>
              <a:t>	</a:t>
            </a:r>
            <a:r>
              <a:rPr lang="en-US" sz="4400" dirty="0"/>
              <a:t>some	M.-POSS.2SG	come-FREQ-PST[3SG]	V.-POSS.2SG	</a:t>
            </a:r>
            <a:r>
              <a:rPr lang="en-US" sz="4400" dirty="0" err="1"/>
              <a:t>look.for</a:t>
            </a:r>
            <a:r>
              <a:rPr lang="en-US" sz="4400" dirty="0"/>
              <a:t>-PST[3SG]</a:t>
            </a:r>
          </a:p>
          <a:p>
            <a:pPr algn="l" defTabSz="831850">
              <a:spcBef>
                <a:spcPts val="1800"/>
              </a:spcBef>
              <a:buSzPct val="100000"/>
              <a:tabLst>
                <a:tab pos="1430338" algn="l"/>
                <a:tab pos="2251075" algn="l"/>
                <a:tab pos="4384675" algn="l"/>
                <a:tab pos="7620000" algn="l"/>
                <a:tab pos="12825413" algn="l"/>
                <a:tab pos="16060738" algn="l"/>
              </a:tabLst>
              <a:defRPr sz="2800">
                <a:solidFill>
                  <a:srgbClr val="253957"/>
                </a:solidFill>
                <a:latin typeface="+mn-lt"/>
                <a:ea typeface="+mn-ea"/>
                <a:cs typeface="+mn-cs"/>
                <a:sym typeface="Arial Narrow"/>
              </a:defRPr>
            </a:pPr>
            <a:r>
              <a:rPr lang="en-US" sz="4400" dirty="0"/>
              <a:t>	</a:t>
            </a:r>
            <a:r>
              <a:rPr lang="ru-RU" sz="4400" dirty="0"/>
              <a:t>	</a:t>
            </a:r>
            <a:r>
              <a:rPr lang="en-US" sz="4400" dirty="0"/>
              <a:t>‘</a:t>
            </a:r>
            <a:r>
              <a:rPr lang="ru-RU" sz="4400" dirty="0"/>
              <a:t>Приходила какая-то Маша, Васю искала’.</a:t>
            </a:r>
          </a:p>
          <a:p>
            <a:pPr algn="l" defTabSz="831850">
              <a:spcBef>
                <a:spcPts val="2800"/>
              </a:spcBef>
              <a:buSzPct val="100000"/>
              <a:tabLst>
                <a:tab pos="1430338" algn="l"/>
                <a:tab pos="3587750" algn="l"/>
                <a:tab pos="4384675" algn="l"/>
                <a:tab pos="9331325" algn="l"/>
                <a:tab pos="11558588" algn="l"/>
              </a:tabLst>
              <a:defRPr sz="2800">
                <a:solidFill>
                  <a:srgbClr val="253957"/>
                </a:solidFill>
                <a:latin typeface="+mn-lt"/>
                <a:ea typeface="+mn-ea"/>
                <a:cs typeface="+mn-cs"/>
                <a:sym typeface="Arial Narrow"/>
              </a:defRPr>
            </a:pPr>
            <a:endParaRPr lang="ru-RU" sz="4400" dirty="0"/>
          </a:p>
        </p:txBody>
      </p:sp>
      <p:sp>
        <p:nvSpPr>
          <p:cNvPr id="9" name="Text Placeholder 2">
            <a:extLst>
              <a:ext uri="{FF2B5EF4-FFF2-40B4-BE49-F238E27FC236}">
                <a16:creationId xmlns:a16="http://schemas.microsoft.com/office/drawing/2014/main" id="{B3F8DBA3-2F83-4186-8FAE-3DE8A8C2ACB8}"/>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10435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Идентифицируемость адресатом</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12</a:t>
            </a:fld>
            <a:endParaRPr lang="ru-RU" sz="3600" b="1"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226606" y="6858000"/>
            <a:ext cx="21867655" cy="2216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Из (5) следует, что для -</a:t>
            </a:r>
            <a:r>
              <a:rPr lang="en-US" sz="4400" i="1" dirty="0" err="1">
                <a:solidFill>
                  <a:srgbClr val="253957"/>
                </a:solidFill>
                <a:latin typeface="+mn-lt"/>
                <a:sym typeface="Arial Narrow"/>
              </a:rPr>
              <a:t>en</a:t>
            </a:r>
            <a:r>
              <a:rPr lang="en-US" sz="4400" dirty="0">
                <a:solidFill>
                  <a:srgbClr val="253957"/>
                </a:solidFill>
                <a:latin typeface="+mn-lt"/>
                <a:sym typeface="Arial Narrow"/>
              </a:rPr>
              <a:t> </a:t>
            </a:r>
            <a:r>
              <a:rPr lang="ru-RU" sz="4400" dirty="0">
                <a:solidFill>
                  <a:srgbClr val="253957"/>
                </a:solidFill>
                <a:latin typeface="+mn-lt"/>
                <a:sym typeface="Arial Narrow"/>
              </a:rPr>
              <a:t>важна «(уникальная) идентифицируемость адресатом»</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что характерно для определённых артиклей [</a:t>
            </a:r>
            <a:r>
              <a:rPr lang="en-US" sz="4400" dirty="0">
                <a:solidFill>
                  <a:srgbClr val="253957"/>
                </a:solidFill>
                <a:latin typeface="+mn-lt"/>
                <a:sym typeface="Arial Narrow"/>
              </a:rPr>
              <a:t>König 2018</a:t>
            </a:r>
            <a:r>
              <a:rPr lang="ru-RU" sz="4400" dirty="0">
                <a:solidFill>
                  <a:srgbClr val="253957"/>
                </a:solidFill>
                <a:latin typeface="+mn-lt"/>
                <a:sym typeface="Arial Narrow"/>
              </a:rPr>
              <a:t>]</a:t>
            </a:r>
          </a:p>
        </p:txBody>
      </p:sp>
      <p:sp>
        <p:nvSpPr>
          <p:cNvPr id="8" name="Text Placeholder 2">
            <a:extLst>
              <a:ext uri="{FF2B5EF4-FFF2-40B4-BE49-F238E27FC236}">
                <a16:creationId xmlns:a16="http://schemas.microsoft.com/office/drawing/2014/main" id="{D92F3C7F-3477-4183-ACF9-1092CF883DE6}"/>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4004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2BC2CB-BA3E-49FF-BF60-9B56B32380E5}"/>
              </a:ext>
            </a:extLst>
          </p:cNvPr>
          <p:cNvSpPr>
            <a:spLocks noGrp="1"/>
          </p:cNvSpPr>
          <p:nvPr>
            <p:ph type="body" sz="quarter" idx="14"/>
          </p:nvPr>
        </p:nvSpPr>
        <p:spPr>
          <a:xfrm>
            <a:off x="4833937" y="6137534"/>
            <a:ext cx="14716126" cy="1375376"/>
          </a:xfrm>
        </p:spPr>
        <p:txBody>
          <a:bodyPr/>
          <a:lstStyle/>
          <a:p>
            <a:r>
              <a:rPr lang="ru-RU" sz="8000" dirty="0">
                <a:solidFill>
                  <a:srgbClr val="253957"/>
                </a:solidFill>
                <a:latin typeface="+mn-lt"/>
              </a:rPr>
              <a:t>Исходя из этого…</a:t>
            </a:r>
          </a:p>
        </p:txBody>
      </p:sp>
      <p:sp>
        <p:nvSpPr>
          <p:cNvPr id="4" name="Slide Number Placeholder 3">
            <a:extLst>
              <a:ext uri="{FF2B5EF4-FFF2-40B4-BE49-F238E27FC236}">
                <a16:creationId xmlns:a16="http://schemas.microsoft.com/office/drawing/2014/main" id="{6CE80DB3-E7E6-4F8B-84AD-5B89698F889B}"/>
              </a:ext>
            </a:extLst>
          </p:cNvPr>
          <p:cNvSpPr>
            <a:spLocks noGrp="1"/>
          </p:cNvSpPr>
          <p:nvPr>
            <p:ph type="sldNum" sz="quarter" idx="2"/>
          </p:nvPr>
        </p:nvSpPr>
        <p:spPr/>
        <p:txBody>
          <a:bodyPr/>
          <a:lstStyle/>
          <a:p>
            <a:fld id="{86CB4B4D-7CA3-9044-876B-883B54F8677D}" type="slidenum">
              <a:rPr lang="ru-RU" smtClean="0"/>
              <a:t>13</a:t>
            </a:fld>
            <a:endParaRPr lang="ru-RU"/>
          </a:p>
        </p:txBody>
      </p:sp>
    </p:spTree>
    <p:extLst>
      <p:ext uri="{BB962C8B-B14F-4D97-AF65-F5344CB8AC3E}">
        <p14:creationId xmlns:p14="http://schemas.microsoft.com/office/powerpoint/2010/main" val="213963724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Контекст 1: глобальная уникальность</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14</a:t>
            </a:fld>
            <a:endParaRPr lang="ru-RU" sz="3600" b="1"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306896" y="4177697"/>
            <a:ext cx="21867655" cy="2216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В этих контекстах предпочтителен </a:t>
            </a:r>
            <a:r>
              <a:rPr lang="en-US" sz="4400" i="1" dirty="0">
                <a:solidFill>
                  <a:srgbClr val="253957"/>
                </a:solidFill>
                <a:latin typeface="+mn-lt"/>
                <a:sym typeface="Arial Narrow"/>
              </a:rPr>
              <a:t>-</a:t>
            </a:r>
            <a:r>
              <a:rPr lang="en-US" sz="4400" i="1" dirty="0" err="1">
                <a:solidFill>
                  <a:srgbClr val="253957"/>
                </a:solidFill>
                <a:latin typeface="+mn-lt"/>
                <a:sym typeface="Arial Narrow"/>
              </a:rPr>
              <a:t>ew</a:t>
            </a:r>
            <a:r>
              <a:rPr lang="en-US" sz="4400" i="1" dirty="0">
                <a:solidFill>
                  <a:srgbClr val="253957"/>
                </a:solidFill>
                <a:latin typeface="+mn-lt"/>
                <a:sym typeface="Arial Narrow"/>
              </a:rPr>
              <a:t>/-aw </a:t>
            </a:r>
            <a:r>
              <a:rPr lang="en-US" sz="4400" dirty="0">
                <a:solidFill>
                  <a:srgbClr val="253957"/>
                </a:solidFill>
                <a:latin typeface="+mn-lt"/>
                <a:sym typeface="Arial Narrow"/>
              </a:rPr>
              <a:t>[POSS.1PL]</a:t>
            </a:r>
            <a:endParaRPr lang="ru-RU" sz="4400"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хотя глобально уникальные референты очевидно идентифицируемы адресатом</a:t>
            </a:r>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306896" y="6782328"/>
            <a:ext cx="21506375" cy="65023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defTabSz="831850">
              <a:spcBef>
                <a:spcPts val="1800"/>
              </a:spcBef>
              <a:buSzPct val="100000"/>
              <a:tabLst>
                <a:tab pos="1430338" algn="l"/>
                <a:tab pos="2251075" algn="l"/>
                <a:tab pos="3681413" algn="l"/>
                <a:tab pos="5649913" algn="l"/>
                <a:tab pos="7526338" algn="l"/>
                <a:tab pos="10034588" algn="l"/>
              </a:tabLst>
              <a:defRPr sz="2800">
                <a:solidFill>
                  <a:srgbClr val="253957"/>
                </a:solidFill>
                <a:latin typeface="+mn-lt"/>
                <a:ea typeface="+mn-ea"/>
                <a:cs typeface="+mn-cs"/>
                <a:sym typeface="Arial Narrow"/>
              </a:defRPr>
            </a:pPr>
            <a:r>
              <a:rPr lang="en-US" sz="4400" dirty="0"/>
              <a:t>(6)	a.	</a:t>
            </a:r>
            <a:r>
              <a:rPr lang="en-US" sz="4400" dirty="0" err="1">
                <a:latin typeface="Sitka Heading" panose="02000505000000020004" pitchFamily="2" charset="0"/>
              </a:rPr>
              <a:t>kăt</a:t>
            </a:r>
            <a:r>
              <a:rPr lang="en-US" sz="4400" dirty="0">
                <a:latin typeface="Sitka Heading" panose="02000505000000020004" pitchFamily="2" charset="0"/>
              </a:rPr>
              <a:t>	</a:t>
            </a:r>
            <a:r>
              <a:rPr lang="el-GR" sz="4400" dirty="0">
                <a:latin typeface="Sitka Heading" panose="02000505000000020004" pitchFamily="2" charset="0"/>
              </a:rPr>
              <a:t>χ</a:t>
            </a:r>
            <a:r>
              <a:rPr lang="en-US" sz="4400" dirty="0" err="1">
                <a:latin typeface="Sitka Heading" panose="02000505000000020004" pitchFamily="2" charset="0"/>
              </a:rPr>
              <a:t>ăt</a:t>
            </a:r>
            <a:r>
              <a:rPr lang="el-GR" sz="4400" dirty="0">
                <a:latin typeface="Sitka Heading" panose="02000505000000020004" pitchFamily="2" charset="0"/>
              </a:rPr>
              <a:t>λ	</a:t>
            </a:r>
            <a:r>
              <a:rPr lang="en-US" sz="4400" dirty="0" err="1">
                <a:latin typeface="Sitka Heading" panose="02000505000000020004" pitchFamily="2" charset="0"/>
              </a:rPr>
              <a:t>măr</a:t>
            </a:r>
            <a:r>
              <a:rPr lang="en-US" sz="4400" dirty="0">
                <a:latin typeface="Sitka Heading" panose="02000505000000020004" pitchFamily="2" charset="0"/>
              </a:rPr>
              <a:t>	</a:t>
            </a:r>
            <a:r>
              <a:rPr lang="en-US" sz="4400" dirty="0" err="1">
                <a:latin typeface="Sitka Heading" panose="02000505000000020004" pitchFamily="2" charset="0"/>
              </a:rPr>
              <a:t>śi</a:t>
            </a:r>
            <a:r>
              <a:rPr lang="en-US" sz="4400" dirty="0">
                <a:latin typeface="Sitka Heading" panose="02000505000000020004" pitchFamily="2" charset="0"/>
              </a:rPr>
              <a:t>	</a:t>
            </a:r>
            <a:r>
              <a:rPr lang="el-GR" sz="4400" b="1" dirty="0">
                <a:latin typeface="Sitka Heading" panose="02000505000000020004" pitchFamily="2" charset="0"/>
              </a:rPr>
              <a:t>χ</a:t>
            </a:r>
            <a:r>
              <a:rPr lang="en-US" sz="4400" b="1" dirty="0" err="1">
                <a:latin typeface="Sitka Heading" panose="02000505000000020004" pitchFamily="2" charset="0"/>
              </a:rPr>
              <a:t>ăt</a:t>
            </a:r>
            <a:r>
              <a:rPr lang="el-GR" sz="4400" b="1" dirty="0">
                <a:latin typeface="Sitka Heading" panose="02000505000000020004" pitchFamily="2" charset="0"/>
              </a:rPr>
              <a:t>λ-*(</a:t>
            </a:r>
            <a:r>
              <a:rPr lang="en-US" sz="4400" b="1" dirty="0" err="1">
                <a:latin typeface="Sitka Heading" panose="02000505000000020004" pitchFamily="2" charset="0"/>
              </a:rPr>
              <a:t>ew</a:t>
            </a:r>
            <a:r>
              <a:rPr lang="en-US" sz="4400" b="1" dirty="0">
                <a:latin typeface="Sitka Heading" panose="02000505000000020004" pitchFamily="2" charset="0"/>
              </a:rPr>
              <a:t>)</a:t>
            </a:r>
            <a:r>
              <a:rPr lang="en-US" sz="4400" dirty="0">
                <a:latin typeface="Sitka Heading" panose="02000505000000020004" pitchFamily="2" charset="0"/>
              </a:rPr>
              <a:t>	</a:t>
            </a:r>
          </a:p>
          <a:p>
            <a:pPr algn="l" defTabSz="831850">
              <a:spcBef>
                <a:spcPts val="1800"/>
              </a:spcBef>
              <a:buSzPct val="100000"/>
              <a:tabLst>
                <a:tab pos="1430338" algn="l"/>
                <a:tab pos="2251075" algn="l"/>
                <a:tab pos="3681413" algn="l"/>
                <a:tab pos="5649913" algn="l"/>
                <a:tab pos="7526338" algn="l"/>
                <a:tab pos="10034588" algn="l"/>
              </a:tabLst>
              <a:defRPr sz="2800">
                <a:solidFill>
                  <a:srgbClr val="253957"/>
                </a:solidFill>
                <a:latin typeface="+mn-lt"/>
                <a:ea typeface="+mn-ea"/>
                <a:cs typeface="+mn-cs"/>
                <a:sym typeface="Arial Narrow"/>
              </a:defRPr>
            </a:pPr>
            <a:r>
              <a:rPr lang="en-US" sz="4400" dirty="0"/>
              <a:t>		two	sun	in	EMPH	sun-POSS.1PL</a:t>
            </a:r>
          </a:p>
          <a:p>
            <a:pPr algn="l" defTabSz="831850">
              <a:spcBef>
                <a:spcPts val="1800"/>
              </a:spcBef>
              <a:buSzPct val="100000"/>
              <a:tabLst>
                <a:tab pos="1430338" algn="l"/>
                <a:tab pos="2251075" algn="l"/>
                <a:tab pos="4852988" algn="l"/>
                <a:tab pos="7713663" algn="l"/>
                <a:tab pos="9424988" algn="l"/>
                <a:tab pos="15333663" algn="l"/>
              </a:tabLst>
              <a:defRPr sz="2800">
                <a:solidFill>
                  <a:srgbClr val="253957"/>
                </a:solidFill>
                <a:latin typeface="+mn-lt"/>
                <a:ea typeface="+mn-ea"/>
                <a:cs typeface="+mn-cs"/>
                <a:sym typeface="Arial Narrow"/>
              </a:defRPr>
            </a:pPr>
            <a:r>
              <a:rPr lang="en-US" sz="4400" dirty="0"/>
              <a:t>		</a:t>
            </a:r>
            <a:r>
              <a:rPr lang="en-US" sz="4400" dirty="0">
                <a:latin typeface="Sitka Heading" panose="02000505000000020004" pitchFamily="2" charset="0"/>
              </a:rPr>
              <a:t>pa</a:t>
            </a:r>
            <a:r>
              <a:rPr lang="el-GR" sz="4400" dirty="0">
                <a:latin typeface="Sitka Heading" panose="02000505000000020004" pitchFamily="2" charset="0"/>
              </a:rPr>
              <a:t>λ</a:t>
            </a:r>
            <a:r>
              <a:rPr lang="en-US" sz="4400" dirty="0" err="1">
                <a:latin typeface="Sitka Heading" panose="02000505000000020004" pitchFamily="2" charset="0"/>
              </a:rPr>
              <a:t>əŋ</a:t>
            </a:r>
            <a:r>
              <a:rPr lang="en-US" sz="4400" dirty="0">
                <a:latin typeface="Sitka Heading" panose="02000505000000020004" pitchFamily="2" charset="0"/>
              </a:rPr>
              <a:t>	</a:t>
            </a:r>
            <a:r>
              <a:rPr lang="en-US" sz="4400" dirty="0" err="1">
                <a:latin typeface="Sitka Heading" panose="02000505000000020004" pitchFamily="2" charset="0"/>
              </a:rPr>
              <a:t>saj-ən</a:t>
            </a:r>
            <a:r>
              <a:rPr lang="en-US" sz="4400" dirty="0">
                <a:latin typeface="Sitka Heading" panose="02000505000000020004" pitchFamily="2" charset="0"/>
              </a:rPr>
              <a:t>	</a:t>
            </a:r>
            <a:r>
              <a:rPr lang="en-US" sz="4400" dirty="0" err="1">
                <a:latin typeface="Sitka Heading" panose="02000505000000020004" pitchFamily="2" charset="0"/>
              </a:rPr>
              <a:t>ăn</a:t>
            </a:r>
            <a:r>
              <a:rPr lang="en-US" sz="4400" dirty="0">
                <a:latin typeface="Sitka Heading" panose="02000505000000020004" pitchFamily="2" charset="0"/>
              </a:rPr>
              <a:t>	</a:t>
            </a:r>
            <a:r>
              <a:rPr lang="en-US" sz="4400" dirty="0" err="1">
                <a:latin typeface="Sitka Heading" panose="02000505000000020004" pitchFamily="2" charset="0"/>
              </a:rPr>
              <a:t>kă</a:t>
            </a:r>
            <a:r>
              <a:rPr lang="el-GR" sz="4400" dirty="0">
                <a:latin typeface="Sitka Heading" panose="02000505000000020004" pitchFamily="2" charset="0"/>
              </a:rPr>
              <a:t>λ</a:t>
            </a:r>
          </a:p>
          <a:p>
            <a:pPr algn="l" defTabSz="831850">
              <a:spcBef>
                <a:spcPts val="1800"/>
              </a:spcBef>
              <a:buSzPct val="100000"/>
              <a:tabLst>
                <a:tab pos="1430338" algn="l"/>
                <a:tab pos="2251075" algn="l"/>
                <a:tab pos="4852988" algn="l"/>
                <a:tab pos="7713663" algn="l"/>
                <a:tab pos="9424988" algn="l"/>
                <a:tab pos="15333663" algn="l"/>
              </a:tabLst>
              <a:defRPr sz="2800">
                <a:solidFill>
                  <a:srgbClr val="253957"/>
                </a:solidFill>
                <a:latin typeface="+mn-lt"/>
                <a:ea typeface="+mn-ea"/>
                <a:cs typeface="+mn-cs"/>
                <a:sym typeface="Arial Narrow"/>
              </a:defRPr>
            </a:pPr>
            <a:r>
              <a:rPr lang="el-GR" sz="4400" dirty="0"/>
              <a:t>	</a:t>
            </a:r>
            <a:r>
              <a:rPr lang="en-US" sz="4400" dirty="0"/>
              <a:t>	</a:t>
            </a:r>
            <a:r>
              <a:rPr lang="en-US" sz="4400" dirty="0" err="1"/>
              <a:t>rain.cloud</a:t>
            </a:r>
            <a:r>
              <a:rPr lang="en-US" sz="4400" dirty="0"/>
              <a:t>	behind-LOC	NEG	be.visible[NPST.3SG]	</a:t>
            </a:r>
          </a:p>
          <a:p>
            <a:pPr algn="l" defTabSz="831850">
              <a:spcBef>
                <a:spcPts val="1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en-US" sz="4400" dirty="0"/>
              <a:t>		‘</a:t>
            </a:r>
            <a:r>
              <a:rPr lang="ru-RU" sz="4400" dirty="0"/>
              <a:t>Уже два дня солнце не видно из-за облаков’.</a:t>
            </a:r>
          </a:p>
          <a:p>
            <a:pPr algn="l" defTabSz="831850">
              <a:spcBef>
                <a:spcPts val="2800"/>
              </a:spcBef>
              <a:buSzPct val="100000"/>
              <a:tabLst>
                <a:tab pos="1430338" algn="l"/>
                <a:tab pos="2251075" algn="l"/>
                <a:tab pos="3141663" algn="l"/>
                <a:tab pos="6542088" algn="l"/>
                <a:tab pos="12825413" algn="l"/>
                <a:tab pos="15333663" algn="l"/>
              </a:tabLst>
              <a:defRPr sz="2800">
                <a:solidFill>
                  <a:srgbClr val="253957"/>
                </a:solidFill>
                <a:latin typeface="+mn-lt"/>
                <a:ea typeface="+mn-ea"/>
                <a:cs typeface="+mn-cs"/>
                <a:sym typeface="Arial Narrow"/>
              </a:defRPr>
            </a:pPr>
            <a:r>
              <a:rPr lang="en-US" sz="4400" dirty="0"/>
              <a:t>	b.	</a:t>
            </a:r>
            <a:r>
              <a:rPr lang="en-US" sz="4400" dirty="0">
                <a:latin typeface="Sitka Heading" panose="02000505000000020004" pitchFamily="2" charset="0"/>
              </a:rPr>
              <a:t>…	</a:t>
            </a:r>
            <a:r>
              <a:rPr lang="en-US" sz="4400" b="1" baseline="30000" dirty="0">
                <a:latin typeface="Sitka Heading" panose="02000505000000020004" pitchFamily="2" charset="0"/>
              </a:rPr>
              <a:t>OK</a:t>
            </a:r>
            <a:r>
              <a:rPr lang="el-GR" sz="4400" b="1" dirty="0">
                <a:latin typeface="Sitka Heading" panose="02000505000000020004" pitchFamily="2" charset="0"/>
              </a:rPr>
              <a:t>χ</a:t>
            </a:r>
            <a:r>
              <a:rPr lang="en-US" sz="4400" b="1" dirty="0">
                <a:latin typeface="Sitka Heading" panose="02000505000000020004" pitchFamily="2" charset="0"/>
              </a:rPr>
              <a:t>at</a:t>
            </a:r>
            <a:r>
              <a:rPr lang="el-GR" sz="4400" b="1" dirty="0">
                <a:latin typeface="Sitka Heading" panose="02000505000000020004" pitchFamily="2" charset="0"/>
              </a:rPr>
              <a:t>λ-</a:t>
            </a:r>
            <a:r>
              <a:rPr lang="en-US" sz="4400" b="1" dirty="0" err="1">
                <a:latin typeface="Sitka Heading" panose="02000505000000020004" pitchFamily="2" charset="0"/>
              </a:rPr>
              <a:t>en</a:t>
            </a:r>
            <a:r>
              <a:rPr lang="en-US" sz="4400" dirty="0">
                <a:latin typeface="Sitka Heading" panose="02000505000000020004" pitchFamily="2" charset="0"/>
              </a:rPr>
              <a:t>	…</a:t>
            </a:r>
          </a:p>
          <a:p>
            <a:pPr algn="l" defTabSz="831850">
              <a:spcBef>
                <a:spcPts val="1800"/>
              </a:spcBef>
              <a:buSzPct val="100000"/>
              <a:tabLst>
                <a:tab pos="1430338" algn="l"/>
                <a:tab pos="2251075" algn="l"/>
                <a:tab pos="3141663" algn="l"/>
                <a:tab pos="6542088" algn="l"/>
                <a:tab pos="12825413" algn="l"/>
                <a:tab pos="15333663" algn="l"/>
              </a:tabLst>
              <a:defRPr sz="2800">
                <a:solidFill>
                  <a:srgbClr val="253957"/>
                </a:solidFill>
                <a:latin typeface="+mn-lt"/>
                <a:ea typeface="+mn-ea"/>
                <a:cs typeface="+mn-cs"/>
                <a:sym typeface="Arial Narrow"/>
              </a:defRPr>
            </a:pPr>
            <a:r>
              <a:rPr lang="en-US" sz="4400" dirty="0"/>
              <a:t>			sun-POSS.2SG</a:t>
            </a:r>
          </a:p>
          <a:p>
            <a:pPr algn="l" defTabSz="831850">
              <a:spcBef>
                <a:spcPts val="2800"/>
              </a:spcBef>
              <a:buSzPct val="100000"/>
              <a:tabLst>
                <a:tab pos="1430338" algn="l"/>
                <a:tab pos="3587750" algn="l"/>
                <a:tab pos="4384675" algn="l"/>
                <a:tab pos="9331325" algn="l"/>
                <a:tab pos="11558588" algn="l"/>
              </a:tabLst>
              <a:defRPr sz="2800">
                <a:solidFill>
                  <a:srgbClr val="253957"/>
                </a:solidFill>
                <a:latin typeface="+mn-lt"/>
                <a:ea typeface="+mn-ea"/>
                <a:cs typeface="+mn-cs"/>
                <a:sym typeface="Arial Narrow"/>
              </a:defRPr>
            </a:pPr>
            <a:endParaRPr lang="ru-RU" sz="4400" dirty="0"/>
          </a:p>
        </p:txBody>
      </p:sp>
      <p:sp>
        <p:nvSpPr>
          <p:cNvPr id="9" name="Text Placeholder 2">
            <a:extLst>
              <a:ext uri="{FF2B5EF4-FFF2-40B4-BE49-F238E27FC236}">
                <a16:creationId xmlns:a16="http://schemas.microsoft.com/office/drawing/2014/main" id="{68C08BC7-7614-4FE8-9FBD-FEE93668CBB6}"/>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28064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Контекст 1: глобальная уникальность</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15</a:t>
            </a:fld>
            <a:endParaRPr lang="ru-RU" sz="3600" b="1"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258172" y="6497960"/>
            <a:ext cx="21867655" cy="3252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В этих контекстах предпочтителен </a:t>
            </a:r>
            <a:r>
              <a:rPr lang="en-US" sz="4400" i="1" dirty="0">
                <a:solidFill>
                  <a:srgbClr val="253957"/>
                </a:solidFill>
                <a:latin typeface="+mn-lt"/>
                <a:sym typeface="Arial Narrow"/>
              </a:rPr>
              <a:t>-</a:t>
            </a:r>
            <a:r>
              <a:rPr lang="en-US" sz="4400" i="1" dirty="0" err="1">
                <a:solidFill>
                  <a:srgbClr val="253957"/>
                </a:solidFill>
                <a:latin typeface="+mn-lt"/>
                <a:sym typeface="Arial Narrow"/>
              </a:rPr>
              <a:t>ew</a:t>
            </a:r>
            <a:r>
              <a:rPr lang="en-US" sz="4400" i="1" dirty="0">
                <a:solidFill>
                  <a:srgbClr val="253957"/>
                </a:solidFill>
                <a:latin typeface="+mn-lt"/>
                <a:sym typeface="Arial Narrow"/>
              </a:rPr>
              <a:t>/-aw </a:t>
            </a:r>
            <a:r>
              <a:rPr lang="en-US" sz="4400" dirty="0">
                <a:solidFill>
                  <a:srgbClr val="253957"/>
                </a:solidFill>
                <a:latin typeface="+mn-lt"/>
                <a:sym typeface="Arial Narrow"/>
              </a:rPr>
              <a:t>[POSS.1PL]</a:t>
            </a:r>
            <a:endParaRPr lang="ru-RU" sz="4400"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хотя глобально уникальные референты очевидно идентифицируемы адресатом</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чем объясняется это предпочтение?</a:t>
            </a:r>
          </a:p>
        </p:txBody>
      </p:sp>
      <p:sp>
        <p:nvSpPr>
          <p:cNvPr id="8" name="Text Placeholder 2">
            <a:extLst>
              <a:ext uri="{FF2B5EF4-FFF2-40B4-BE49-F238E27FC236}">
                <a16:creationId xmlns:a16="http://schemas.microsoft.com/office/drawing/2014/main" id="{409A3956-87F3-4079-8F69-75A68905FF24}"/>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4216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Контекст 1: глобальная уникальность</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16</a:t>
            </a:fld>
            <a:endParaRPr lang="ru-RU" sz="3600" b="1"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306896" y="4177697"/>
            <a:ext cx="21867655" cy="39299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Предположительно: </a:t>
            </a:r>
            <a:r>
              <a:rPr lang="ru-RU" sz="4400" dirty="0" err="1">
                <a:solidFill>
                  <a:srgbClr val="253957"/>
                </a:solidFill>
                <a:latin typeface="+mn-lt"/>
                <a:sym typeface="Arial Narrow"/>
              </a:rPr>
              <a:t>посессивы</a:t>
            </a:r>
            <a:r>
              <a:rPr lang="ru-RU" sz="4400" dirty="0">
                <a:solidFill>
                  <a:srgbClr val="253957"/>
                </a:solidFill>
                <a:latin typeface="+mn-lt"/>
                <a:sym typeface="Arial Narrow"/>
              </a:rPr>
              <a:t> образуют шкалу Хорна</a:t>
            </a:r>
            <a:r>
              <a:rPr lang="ru-RU" sz="4400" dirty="0">
                <a:solidFill>
                  <a:srgbClr val="253957"/>
                </a:solidFill>
                <a:sym typeface="Arial Narrow"/>
              </a:rPr>
              <a:t> [</a:t>
            </a:r>
            <a:r>
              <a:rPr lang="en-US" sz="4400" dirty="0">
                <a:solidFill>
                  <a:srgbClr val="253957"/>
                </a:solidFill>
                <a:sym typeface="Arial Narrow"/>
              </a:rPr>
              <a:t>Horn 2006</a:t>
            </a:r>
            <a:r>
              <a:rPr lang="ru-RU" sz="4400" dirty="0">
                <a:solidFill>
                  <a:srgbClr val="253957"/>
                </a:solidFill>
                <a:sym typeface="Arial Narrow"/>
              </a:rPr>
              <a:t>]</a:t>
            </a:r>
            <a:r>
              <a:rPr lang="ru-RU" sz="4400" dirty="0">
                <a:solidFill>
                  <a:srgbClr val="253957"/>
                </a:solidFill>
                <a:latin typeface="+mn-lt"/>
                <a:sym typeface="Arial Narrow"/>
              </a:rPr>
              <a:t> вида </a:t>
            </a:r>
            <a:r>
              <a:rPr lang="en-US" sz="4400" dirty="0">
                <a:solidFill>
                  <a:srgbClr val="253957"/>
                </a:solidFill>
                <a:latin typeface="+mn-lt"/>
                <a:sym typeface="Arial Narrow"/>
              </a:rPr>
              <a:t>&lt;1PL, 2SG&gt;</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употребление 2</a:t>
            </a:r>
            <a:r>
              <a:rPr lang="en-US" sz="4400" dirty="0">
                <a:solidFill>
                  <a:srgbClr val="253957"/>
                </a:solidFill>
                <a:latin typeface="+mn-lt"/>
                <a:sym typeface="Arial Narrow"/>
              </a:rPr>
              <a:t>SG </a:t>
            </a:r>
            <a:r>
              <a:rPr lang="ru-RU" sz="4400" dirty="0">
                <a:solidFill>
                  <a:srgbClr val="253957"/>
                </a:solidFill>
                <a:latin typeface="+mn-lt"/>
                <a:sym typeface="Arial Narrow"/>
              </a:rPr>
              <a:t>вместо 1</a:t>
            </a:r>
            <a:r>
              <a:rPr lang="en-US" sz="4400" dirty="0">
                <a:solidFill>
                  <a:srgbClr val="253957"/>
                </a:solidFill>
                <a:latin typeface="+mn-lt"/>
                <a:sym typeface="Arial Narrow"/>
              </a:rPr>
              <a:t>PL Q-</a:t>
            </a:r>
            <a:r>
              <a:rPr lang="ru-RU" sz="4400" dirty="0">
                <a:solidFill>
                  <a:srgbClr val="253957"/>
                </a:solidFill>
                <a:latin typeface="+mn-lt"/>
                <a:sym typeface="Arial Narrow"/>
              </a:rPr>
              <a:t>имплицирует "твой, но не наш"</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похожим образом употребление только В, когда возможно </a:t>
            </a:r>
            <a:r>
              <a:rPr lang="en-US" sz="4400" dirty="0" err="1">
                <a:solidFill>
                  <a:srgbClr val="253957"/>
                </a:solidFill>
                <a:latin typeface="+mn-lt"/>
                <a:sym typeface="Arial Narrow"/>
              </a:rPr>
              <a:t>A&amp;B</a:t>
            </a:r>
            <a:r>
              <a:rPr lang="ru-RU" sz="4400" dirty="0">
                <a:solidFill>
                  <a:srgbClr val="253957"/>
                </a:solidFill>
                <a:latin typeface="+mn-lt"/>
                <a:sym typeface="Arial Narrow"/>
              </a:rPr>
              <a:t>, </a:t>
            </a:r>
            <a:r>
              <a:rPr lang="en-US" sz="4400" dirty="0">
                <a:solidFill>
                  <a:srgbClr val="253957"/>
                </a:solidFill>
                <a:latin typeface="+mn-lt"/>
                <a:sym typeface="Arial Narrow"/>
              </a:rPr>
              <a:t>Q-</a:t>
            </a:r>
            <a:r>
              <a:rPr lang="ru-RU" sz="4400" dirty="0">
                <a:solidFill>
                  <a:srgbClr val="253957"/>
                </a:solidFill>
                <a:latin typeface="+mn-lt"/>
                <a:sym typeface="Arial Narrow"/>
              </a:rPr>
              <a:t>имплицирует "не </a:t>
            </a:r>
            <a:r>
              <a:rPr lang="en-US" sz="4400" dirty="0" err="1">
                <a:solidFill>
                  <a:srgbClr val="253957"/>
                </a:solidFill>
                <a:latin typeface="+mn-lt"/>
                <a:sym typeface="Arial Narrow"/>
              </a:rPr>
              <a:t>A&amp;B</a:t>
            </a:r>
            <a:r>
              <a:rPr lang="ru-RU" sz="4400" dirty="0">
                <a:solidFill>
                  <a:srgbClr val="253957"/>
                </a:solidFill>
                <a:latin typeface="+mn-lt"/>
                <a:sym typeface="Arial Narrow"/>
              </a:rPr>
              <a:t>" по шкале </a:t>
            </a:r>
            <a:r>
              <a:rPr lang="en-US" sz="4400" dirty="0">
                <a:solidFill>
                  <a:srgbClr val="253957"/>
                </a:solidFill>
                <a:latin typeface="+mn-lt"/>
                <a:sym typeface="Arial Narrow"/>
              </a:rPr>
              <a:t>&lt;</a:t>
            </a:r>
            <a:r>
              <a:rPr lang="en-US" sz="4400" dirty="0" err="1">
                <a:solidFill>
                  <a:srgbClr val="253957"/>
                </a:solidFill>
                <a:latin typeface="+mn-lt"/>
                <a:sym typeface="Arial Narrow"/>
              </a:rPr>
              <a:t>A&amp;B</a:t>
            </a:r>
            <a:r>
              <a:rPr lang="en-US" sz="4400" dirty="0">
                <a:solidFill>
                  <a:srgbClr val="253957"/>
                </a:solidFill>
                <a:latin typeface="+mn-lt"/>
                <a:sym typeface="Arial Narrow"/>
              </a:rPr>
              <a:t>, B, A or B&gt;</a:t>
            </a:r>
            <a:endParaRPr lang="ru-RU" sz="4400" dirty="0">
              <a:solidFill>
                <a:srgbClr val="253957"/>
              </a:solidFill>
              <a:latin typeface="+mn-lt"/>
              <a:sym typeface="Arial Narrow"/>
            </a:endParaRPr>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306896" y="8908479"/>
            <a:ext cx="21506375" cy="30002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defTabSz="831850">
              <a:spcBef>
                <a:spcPts val="1800"/>
              </a:spcBef>
              <a:buSzPct val="100000"/>
              <a:tabLst>
                <a:tab pos="1430338" algn="l"/>
                <a:tab pos="2251075" algn="l"/>
                <a:tab pos="3681413" algn="l"/>
                <a:tab pos="5649913" algn="l"/>
                <a:tab pos="7526338" algn="l"/>
                <a:tab pos="10034588" algn="l"/>
              </a:tabLst>
              <a:defRPr sz="2800">
                <a:solidFill>
                  <a:srgbClr val="253957"/>
                </a:solidFill>
                <a:latin typeface="+mn-lt"/>
                <a:ea typeface="+mn-ea"/>
                <a:cs typeface="+mn-cs"/>
                <a:sym typeface="Arial Narrow"/>
              </a:defRPr>
            </a:pPr>
            <a:r>
              <a:rPr lang="en-US" sz="4400" dirty="0"/>
              <a:t>(7)	</a:t>
            </a:r>
            <a:r>
              <a:rPr lang="ru-RU" sz="4400" dirty="0">
                <a:latin typeface="Sitka Heading" panose="02000505000000020004" pitchFamily="2" charset="0"/>
              </a:rPr>
              <a:t>— Андрюша и Варя подали тезисы?</a:t>
            </a:r>
          </a:p>
          <a:p>
            <a:pPr algn="l" defTabSz="831850">
              <a:spcBef>
                <a:spcPts val="1800"/>
              </a:spcBef>
              <a:buSzPct val="100000"/>
              <a:tabLst>
                <a:tab pos="1430338" algn="l"/>
                <a:tab pos="2251075" algn="l"/>
                <a:tab pos="3681413" algn="l"/>
                <a:tab pos="5649913" algn="l"/>
                <a:tab pos="7526338" algn="l"/>
                <a:tab pos="10034588" algn="l"/>
              </a:tabLst>
              <a:defRPr sz="2800">
                <a:solidFill>
                  <a:srgbClr val="253957"/>
                </a:solidFill>
                <a:latin typeface="+mn-lt"/>
                <a:ea typeface="+mn-ea"/>
                <a:cs typeface="+mn-cs"/>
                <a:sym typeface="Arial Narrow"/>
              </a:defRPr>
            </a:pPr>
            <a:r>
              <a:rPr lang="ru-RU" sz="4400" dirty="0">
                <a:latin typeface="Sitka Heading" panose="02000505000000020004" pitchFamily="2" charset="0"/>
              </a:rPr>
              <a:t>	— Варя подала.</a:t>
            </a:r>
          </a:p>
          <a:p>
            <a:pPr algn="l" defTabSz="831850">
              <a:spcBef>
                <a:spcPts val="1800"/>
              </a:spcBef>
              <a:buSzPct val="100000"/>
              <a:tabLst>
                <a:tab pos="1430338" algn="l"/>
                <a:tab pos="2251075" algn="l"/>
                <a:tab pos="3681413" algn="l"/>
                <a:tab pos="5649913" algn="l"/>
                <a:tab pos="7526338" algn="l"/>
                <a:tab pos="10034588" algn="l"/>
              </a:tabLst>
              <a:defRPr sz="2800">
                <a:solidFill>
                  <a:srgbClr val="253957"/>
                </a:solidFill>
                <a:latin typeface="+mn-lt"/>
                <a:ea typeface="+mn-ea"/>
                <a:cs typeface="+mn-cs"/>
                <a:sym typeface="Arial Narrow"/>
              </a:defRPr>
            </a:pPr>
            <a:r>
              <a:rPr lang="ru-RU" sz="4400" dirty="0"/>
              <a:t>	</a:t>
            </a:r>
            <a:r>
              <a:rPr lang="en-US" sz="4400" dirty="0"/>
              <a:t>Q-</a:t>
            </a:r>
            <a:r>
              <a:rPr lang="ru-RU" sz="4400" dirty="0"/>
              <a:t>импликатура: </a:t>
            </a:r>
            <a:r>
              <a:rPr lang="ru-RU" sz="4400" dirty="0">
                <a:latin typeface="Sitka Heading" panose="02000505000000020004" pitchFamily="2" charset="0"/>
              </a:rPr>
              <a:t>Андрюша не подал</a:t>
            </a:r>
            <a:r>
              <a:rPr lang="ru-RU" sz="4400" dirty="0"/>
              <a:t>.</a:t>
            </a:r>
            <a:endParaRPr lang="en-US" sz="4400" dirty="0"/>
          </a:p>
          <a:p>
            <a:pPr algn="l" defTabSz="831850">
              <a:spcBef>
                <a:spcPts val="2800"/>
              </a:spcBef>
              <a:buSzPct val="100000"/>
              <a:tabLst>
                <a:tab pos="1430338" algn="l"/>
                <a:tab pos="3587750" algn="l"/>
                <a:tab pos="4384675" algn="l"/>
                <a:tab pos="9331325" algn="l"/>
                <a:tab pos="11558588" algn="l"/>
              </a:tabLst>
              <a:defRPr sz="2800">
                <a:solidFill>
                  <a:srgbClr val="253957"/>
                </a:solidFill>
                <a:latin typeface="+mn-lt"/>
                <a:ea typeface="+mn-ea"/>
                <a:cs typeface="+mn-cs"/>
                <a:sym typeface="Arial Narrow"/>
              </a:defRPr>
            </a:pPr>
            <a:endParaRPr lang="ru-RU" sz="4400" dirty="0"/>
          </a:p>
        </p:txBody>
      </p:sp>
      <p:sp>
        <p:nvSpPr>
          <p:cNvPr id="9" name="Text Placeholder 2">
            <a:extLst>
              <a:ext uri="{FF2B5EF4-FFF2-40B4-BE49-F238E27FC236}">
                <a16:creationId xmlns:a16="http://schemas.microsoft.com/office/drawing/2014/main" id="{E3025DB2-823B-4E56-8B82-2C44C7585813}"/>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3076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Контекст 1: глобальная уникальность</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17</a:t>
            </a:fld>
            <a:endParaRPr lang="ru-RU" sz="3600" b="1"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306896" y="4177697"/>
            <a:ext cx="21867655" cy="3252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Предположительно: </a:t>
            </a:r>
            <a:r>
              <a:rPr lang="ru-RU" sz="4400" dirty="0" err="1">
                <a:solidFill>
                  <a:srgbClr val="253957"/>
                </a:solidFill>
                <a:latin typeface="+mn-lt"/>
                <a:sym typeface="Arial Narrow"/>
              </a:rPr>
              <a:t>посессивы</a:t>
            </a:r>
            <a:r>
              <a:rPr lang="ru-RU" sz="4400" dirty="0">
                <a:solidFill>
                  <a:srgbClr val="253957"/>
                </a:solidFill>
                <a:latin typeface="+mn-lt"/>
                <a:sym typeface="Arial Narrow"/>
              </a:rPr>
              <a:t> образуют шкалу Хорна</a:t>
            </a:r>
            <a:r>
              <a:rPr lang="ru-RU" sz="4400" dirty="0">
                <a:solidFill>
                  <a:srgbClr val="253957"/>
                </a:solidFill>
                <a:sym typeface="Arial Narrow"/>
              </a:rPr>
              <a:t> [</a:t>
            </a:r>
            <a:r>
              <a:rPr lang="en-US" sz="4400" dirty="0">
                <a:solidFill>
                  <a:srgbClr val="253957"/>
                </a:solidFill>
                <a:sym typeface="Arial Narrow"/>
              </a:rPr>
              <a:t>Horn 2006</a:t>
            </a:r>
            <a:r>
              <a:rPr lang="ru-RU" sz="4400" dirty="0">
                <a:solidFill>
                  <a:srgbClr val="253957"/>
                </a:solidFill>
                <a:sym typeface="Arial Narrow"/>
              </a:rPr>
              <a:t>]</a:t>
            </a:r>
            <a:r>
              <a:rPr lang="ru-RU" sz="4400" dirty="0">
                <a:solidFill>
                  <a:srgbClr val="253957"/>
                </a:solidFill>
                <a:latin typeface="+mn-lt"/>
                <a:sym typeface="Arial Narrow"/>
              </a:rPr>
              <a:t> вида </a:t>
            </a:r>
            <a:r>
              <a:rPr lang="en-US" sz="4400" dirty="0">
                <a:solidFill>
                  <a:srgbClr val="253957"/>
                </a:solidFill>
                <a:latin typeface="+mn-lt"/>
                <a:sym typeface="Arial Narrow"/>
              </a:rPr>
              <a:t>&lt;1PL, 2SG&gt;</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употребление 2</a:t>
            </a:r>
            <a:r>
              <a:rPr lang="en-US" sz="4400" dirty="0">
                <a:solidFill>
                  <a:srgbClr val="253957"/>
                </a:solidFill>
                <a:latin typeface="+mn-lt"/>
                <a:sym typeface="Arial Narrow"/>
              </a:rPr>
              <a:t>SG </a:t>
            </a:r>
            <a:r>
              <a:rPr lang="ru-RU" sz="4400" dirty="0">
                <a:solidFill>
                  <a:srgbClr val="253957"/>
                </a:solidFill>
                <a:latin typeface="+mn-lt"/>
                <a:sym typeface="Arial Narrow"/>
              </a:rPr>
              <a:t>вместо 1</a:t>
            </a:r>
            <a:r>
              <a:rPr lang="en-US" sz="4400" dirty="0">
                <a:solidFill>
                  <a:srgbClr val="253957"/>
                </a:solidFill>
                <a:latin typeface="+mn-lt"/>
                <a:sym typeface="Arial Narrow"/>
              </a:rPr>
              <a:t>PL Q-</a:t>
            </a:r>
            <a:r>
              <a:rPr lang="ru-RU" sz="4400" dirty="0">
                <a:solidFill>
                  <a:srgbClr val="253957"/>
                </a:solidFill>
                <a:latin typeface="+mn-lt"/>
                <a:sym typeface="Arial Narrow"/>
              </a:rPr>
              <a:t>имплицирует "твой, но не наш"</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это подтверждается примером (8)</a:t>
            </a:r>
            <a:r>
              <a:rPr lang="ru-RU" sz="4400" baseline="30000" dirty="0">
                <a:solidFill>
                  <a:srgbClr val="253957"/>
                </a:solidFill>
                <a:latin typeface="+mn-lt"/>
                <a:sym typeface="Arial Narrow"/>
              </a:rPr>
              <a:t>2</a:t>
            </a:r>
            <a:endParaRPr lang="ru-RU" sz="4400" dirty="0">
              <a:solidFill>
                <a:srgbClr val="253957"/>
              </a:solidFill>
              <a:latin typeface="+mn-lt"/>
              <a:sym typeface="Arial Narrow"/>
            </a:endParaRPr>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306896" y="7794104"/>
            <a:ext cx="21506375" cy="41146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defTabSz="831850">
              <a:spcBef>
                <a:spcPts val="1800"/>
              </a:spcBef>
              <a:buSzPct val="100000"/>
              <a:tabLst>
                <a:tab pos="1430338" algn="l"/>
                <a:tab pos="3328988" algn="l"/>
                <a:tab pos="5649913" algn="l"/>
                <a:tab pos="11934825" algn="l"/>
              </a:tabLst>
              <a:defRPr sz="2800">
                <a:solidFill>
                  <a:srgbClr val="253957"/>
                </a:solidFill>
                <a:latin typeface="+mn-lt"/>
                <a:ea typeface="+mn-ea"/>
                <a:cs typeface="+mn-cs"/>
                <a:sym typeface="Arial Narrow"/>
              </a:defRPr>
            </a:pPr>
            <a:r>
              <a:rPr lang="en-US" sz="4400" dirty="0"/>
              <a:t>(</a:t>
            </a:r>
            <a:r>
              <a:rPr lang="ru-RU" sz="4400" dirty="0"/>
              <a:t>8</a:t>
            </a:r>
            <a:r>
              <a:rPr lang="en-US" sz="4400" dirty="0"/>
              <a:t>)	</a:t>
            </a:r>
            <a:r>
              <a:rPr lang="ru-RU" sz="4400" dirty="0" err="1">
                <a:latin typeface="Sitka Heading" panose="02000505000000020004" pitchFamily="2" charset="0"/>
              </a:rPr>
              <a:t>tăm</a:t>
            </a:r>
            <a:r>
              <a:rPr lang="ru-RU" sz="4400" dirty="0">
                <a:latin typeface="Sitka Heading" panose="02000505000000020004" pitchFamily="2" charset="0"/>
              </a:rPr>
              <a:t>	</a:t>
            </a:r>
            <a:r>
              <a:rPr lang="ru-RU" sz="4400" dirty="0" err="1">
                <a:latin typeface="Sitka Heading" panose="02000505000000020004" pitchFamily="2" charset="0"/>
              </a:rPr>
              <a:t>χătλ-ət</a:t>
            </a:r>
            <a:r>
              <a:rPr lang="ru-RU" sz="4400" dirty="0">
                <a:latin typeface="Sitka Heading" panose="02000505000000020004" pitchFamily="2" charset="0"/>
              </a:rPr>
              <a:t>	</a:t>
            </a:r>
            <a:r>
              <a:rPr lang="ru-RU" sz="4400" b="1" dirty="0" err="1">
                <a:latin typeface="Sitka Heading" panose="02000505000000020004" pitchFamily="2" charset="0"/>
              </a:rPr>
              <a:t>tɵrm-ew</a:t>
            </a:r>
            <a:r>
              <a:rPr lang="ru-RU" sz="4400" b="1" dirty="0">
                <a:latin typeface="Sitka Heading" panose="02000505000000020004" pitchFamily="2" charset="0"/>
              </a:rPr>
              <a:t>/-(#</a:t>
            </a:r>
            <a:r>
              <a:rPr lang="ru-RU" sz="4400" b="1" dirty="0" err="1">
                <a:latin typeface="Sitka Heading" panose="02000505000000020004" pitchFamily="2" charset="0"/>
              </a:rPr>
              <a:t>en</a:t>
            </a:r>
            <a:r>
              <a:rPr lang="ru-RU" sz="4400" b="1" dirty="0">
                <a:latin typeface="Sitka Heading" panose="02000505000000020004" pitchFamily="2" charset="0"/>
              </a:rPr>
              <a:t>)</a:t>
            </a:r>
            <a:r>
              <a:rPr lang="ru-RU" sz="4400" dirty="0">
                <a:latin typeface="Sitka Heading" panose="02000505000000020004" pitchFamily="2" charset="0"/>
              </a:rPr>
              <a:t>	</a:t>
            </a:r>
            <a:r>
              <a:rPr lang="ru-RU" sz="4400" dirty="0" err="1">
                <a:latin typeface="Sitka Heading" panose="02000505000000020004" pitchFamily="2" charset="0"/>
              </a:rPr>
              <a:t>wewtam</a:t>
            </a:r>
            <a:endParaRPr lang="ru-RU" sz="4400" dirty="0">
              <a:latin typeface="Sitka Heading" panose="02000505000000020004" pitchFamily="2" charset="0"/>
            </a:endParaRPr>
          </a:p>
          <a:p>
            <a:pPr algn="l" defTabSz="831850">
              <a:spcBef>
                <a:spcPts val="1800"/>
              </a:spcBef>
              <a:buSzPct val="100000"/>
              <a:tabLst>
                <a:tab pos="1430338" algn="l"/>
                <a:tab pos="3328988" algn="l"/>
                <a:tab pos="5649913" algn="l"/>
                <a:tab pos="11934825" algn="l"/>
              </a:tabLst>
              <a:defRPr sz="2800">
                <a:solidFill>
                  <a:srgbClr val="253957"/>
                </a:solidFill>
                <a:latin typeface="+mn-lt"/>
                <a:ea typeface="+mn-ea"/>
                <a:cs typeface="+mn-cs"/>
                <a:sym typeface="Arial Narrow"/>
              </a:defRPr>
            </a:pPr>
            <a:r>
              <a:rPr lang="ru-RU" sz="4400" dirty="0"/>
              <a:t>	</a:t>
            </a:r>
            <a:r>
              <a:rPr lang="ru-RU" sz="4400" dirty="0" err="1"/>
              <a:t>this</a:t>
            </a:r>
            <a:r>
              <a:rPr lang="ru-RU" sz="4400" dirty="0"/>
              <a:t>	</a:t>
            </a:r>
            <a:r>
              <a:rPr lang="ru-RU" sz="4400" dirty="0" err="1"/>
              <a:t>day</a:t>
            </a:r>
            <a:r>
              <a:rPr lang="ru-RU" sz="4400" dirty="0"/>
              <a:t>-PL	sky-POSS.1PL/-POSS.2SG	</a:t>
            </a:r>
            <a:r>
              <a:rPr lang="ru-RU" sz="4400" dirty="0" err="1"/>
              <a:t>bad</a:t>
            </a:r>
            <a:endParaRPr lang="ru-RU" sz="4400" dirty="0"/>
          </a:p>
          <a:p>
            <a:pPr algn="l" defTabSz="831850">
              <a:spcBef>
                <a:spcPts val="1800"/>
              </a:spcBef>
              <a:buSzPct val="100000"/>
              <a:tabLst>
                <a:tab pos="1430338" algn="l"/>
                <a:tab pos="2251075" algn="l"/>
                <a:tab pos="3681413" algn="l"/>
                <a:tab pos="5649913" algn="l"/>
                <a:tab pos="7526338" algn="l"/>
                <a:tab pos="10034588" algn="l"/>
              </a:tabLst>
              <a:defRPr sz="2800">
                <a:solidFill>
                  <a:srgbClr val="253957"/>
                </a:solidFill>
                <a:latin typeface="+mn-lt"/>
                <a:ea typeface="+mn-ea"/>
                <a:cs typeface="+mn-cs"/>
                <a:sym typeface="Arial Narrow"/>
              </a:defRPr>
            </a:pPr>
            <a:r>
              <a:rPr lang="ru-RU" sz="4400" dirty="0"/>
              <a:t>	‘Погода в последнее время плохая’.</a:t>
            </a:r>
          </a:p>
          <a:p>
            <a:pPr algn="l" defTabSz="831850">
              <a:spcBef>
                <a:spcPts val="1800"/>
              </a:spcBef>
              <a:buSzPct val="100000"/>
              <a:tabLst>
                <a:tab pos="1430338" algn="l"/>
                <a:tab pos="2251075" algn="l"/>
                <a:tab pos="3681413" algn="l"/>
                <a:tab pos="5649913" algn="l"/>
                <a:tab pos="7526338" algn="l"/>
                <a:tab pos="10034588" algn="l"/>
              </a:tabLst>
              <a:defRPr sz="2800">
                <a:solidFill>
                  <a:srgbClr val="253957"/>
                </a:solidFill>
                <a:latin typeface="+mn-lt"/>
                <a:ea typeface="+mn-ea"/>
                <a:cs typeface="+mn-cs"/>
                <a:sym typeface="Arial Narrow"/>
              </a:defRPr>
            </a:pPr>
            <a:r>
              <a:rPr lang="ru-RU" sz="4400" dirty="0"/>
              <a:t>	Комментарий информанта к -</a:t>
            </a:r>
            <a:r>
              <a:rPr lang="ru-RU" sz="4400" i="1" dirty="0" err="1"/>
              <a:t>en</a:t>
            </a:r>
            <a:r>
              <a:rPr lang="ru-RU" sz="4400" dirty="0"/>
              <a:t>: “Друг из города зовёт в гости, но я отказываюсь: «Погода плохая будет (в городе). Чего под дождём ходить!»”.</a:t>
            </a:r>
          </a:p>
          <a:p>
            <a:pPr algn="l" defTabSz="831850">
              <a:spcBef>
                <a:spcPts val="2800"/>
              </a:spcBef>
              <a:buSzPct val="100000"/>
              <a:tabLst>
                <a:tab pos="1430338" algn="l"/>
                <a:tab pos="3587750" algn="l"/>
                <a:tab pos="4384675" algn="l"/>
                <a:tab pos="9331325" algn="l"/>
                <a:tab pos="11558588" algn="l"/>
              </a:tabLst>
              <a:defRPr sz="2800">
                <a:solidFill>
                  <a:srgbClr val="253957"/>
                </a:solidFill>
                <a:latin typeface="+mn-lt"/>
                <a:ea typeface="+mn-ea"/>
                <a:cs typeface="+mn-cs"/>
                <a:sym typeface="Arial Narrow"/>
              </a:defRPr>
            </a:pPr>
            <a:endParaRPr lang="ru-RU" sz="4400" dirty="0"/>
          </a:p>
        </p:txBody>
      </p:sp>
      <p:sp>
        <p:nvSpPr>
          <p:cNvPr id="9" name="TextBox 8">
            <a:extLst>
              <a:ext uri="{FF2B5EF4-FFF2-40B4-BE49-F238E27FC236}">
                <a16:creationId xmlns:a16="http://schemas.microsoft.com/office/drawing/2014/main" id="{C733E7F1-29AB-4AE6-AA09-AB10F01173D4}"/>
              </a:ext>
            </a:extLst>
          </p:cNvPr>
          <p:cNvSpPr txBox="1"/>
          <p:nvPr/>
        </p:nvSpPr>
        <p:spPr>
          <a:xfrm>
            <a:off x="1197551" y="12631928"/>
            <a:ext cx="21867655" cy="9957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3200" baseline="30000" dirty="0">
                <a:solidFill>
                  <a:schemeClr val="tx1"/>
                </a:solidFill>
                <a:latin typeface="+mn-lt"/>
                <a:sym typeface="Arial Narrow"/>
              </a:rPr>
              <a:t>2</a:t>
            </a:r>
            <a:r>
              <a:rPr lang="ru-RU" sz="3200" b="1" dirty="0">
                <a:solidFill>
                  <a:schemeClr val="tx1"/>
                </a:solidFill>
                <a:latin typeface="+mn-lt"/>
                <a:sym typeface="Arial Narrow"/>
              </a:rPr>
              <a:t> </a:t>
            </a:r>
            <a:r>
              <a:rPr lang="ru-RU" sz="3200" dirty="0">
                <a:solidFill>
                  <a:schemeClr val="tx1"/>
                </a:solidFill>
                <a:latin typeface="+mn-lt"/>
                <a:sym typeface="Arial Narrow"/>
              </a:rPr>
              <a:t>В (6) импликатуру сложнее получить, поскольку солнце едва ли может быть "твоим, но не нашим".</a:t>
            </a:r>
            <a:endParaRPr lang="ru-RU" sz="3200" b="1" baseline="30000" dirty="0">
              <a:solidFill>
                <a:schemeClr val="tx1"/>
              </a:solidFill>
              <a:latin typeface="+mn-lt"/>
              <a:sym typeface="Arial Narrow"/>
            </a:endParaRPr>
          </a:p>
        </p:txBody>
      </p:sp>
      <p:sp>
        <p:nvSpPr>
          <p:cNvPr id="11" name="Text Placeholder 2">
            <a:extLst>
              <a:ext uri="{FF2B5EF4-FFF2-40B4-BE49-F238E27FC236}">
                <a16:creationId xmlns:a16="http://schemas.microsoft.com/office/drawing/2014/main" id="{4615097D-B3BC-4BE0-A22E-E4309911FCE5}"/>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1438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Промежуточные итоги</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18</a:t>
            </a:fld>
            <a:endParaRPr lang="ru-RU" sz="3600" b="1"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306896" y="4438337"/>
            <a:ext cx="21867655" cy="8879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1800"/>
              </a:spcBef>
              <a:buSzPct val="100000"/>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a:t>
            </a:r>
            <a:r>
              <a:rPr lang="en-US" sz="4400" i="1" dirty="0" err="1">
                <a:solidFill>
                  <a:srgbClr val="253957"/>
                </a:solidFill>
                <a:latin typeface="+mn-lt"/>
                <a:sym typeface="Arial Narrow"/>
              </a:rPr>
              <a:t>en</a:t>
            </a:r>
            <a:r>
              <a:rPr lang="en-US" sz="4400" dirty="0">
                <a:solidFill>
                  <a:srgbClr val="253957"/>
                </a:solidFill>
                <a:latin typeface="+mn-lt"/>
                <a:sym typeface="Arial Narrow"/>
              </a:rPr>
              <a:t> </a:t>
            </a:r>
            <a:r>
              <a:rPr lang="ru-RU" sz="4400" dirty="0">
                <a:solidFill>
                  <a:srgbClr val="253957"/>
                </a:solidFill>
                <a:latin typeface="+mn-lt"/>
                <a:sym typeface="Arial Narrow"/>
              </a:rPr>
              <a:t>[</a:t>
            </a:r>
            <a:r>
              <a:rPr lang="en-US" sz="4400" dirty="0">
                <a:solidFill>
                  <a:srgbClr val="253957"/>
                </a:solidFill>
                <a:latin typeface="+mn-lt"/>
                <a:sym typeface="Arial Narrow"/>
              </a:rPr>
              <a:t>POSS.2SG</a:t>
            </a:r>
            <a:r>
              <a:rPr lang="ru-RU" sz="4400" dirty="0">
                <a:solidFill>
                  <a:srgbClr val="253957"/>
                </a:solidFill>
                <a:latin typeface="+mn-lt"/>
                <a:sym typeface="Arial Narrow"/>
              </a:rPr>
              <a:t>] похож на определённый артикль</a:t>
            </a:r>
          </a:p>
          <a:p>
            <a:pPr marL="571500" lvl="0" indent="-571500" algn="l">
              <a:spcBef>
                <a:spcPts val="1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некоторыми контекстами</a:t>
            </a:r>
          </a:p>
          <a:p>
            <a:pPr marL="571500" lvl="0" indent="-571500" algn="l">
              <a:spcBef>
                <a:spcPts val="1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требованием идентифицируемости адресатом</a:t>
            </a: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a:t>
            </a:r>
            <a:r>
              <a:rPr lang="en-US" sz="4400" i="1" dirty="0" err="1">
                <a:solidFill>
                  <a:srgbClr val="253957"/>
                </a:solidFill>
                <a:latin typeface="+mn-lt"/>
                <a:sym typeface="Arial Narrow"/>
              </a:rPr>
              <a:t>ew</a:t>
            </a:r>
            <a:r>
              <a:rPr lang="en-US" sz="4400" dirty="0">
                <a:solidFill>
                  <a:srgbClr val="253957"/>
                </a:solidFill>
                <a:latin typeface="+mn-lt"/>
                <a:sym typeface="Arial Narrow"/>
              </a:rPr>
              <a:t> </a:t>
            </a:r>
            <a:r>
              <a:rPr lang="ru-RU" sz="4400" dirty="0">
                <a:solidFill>
                  <a:srgbClr val="253957"/>
                </a:solidFill>
                <a:latin typeface="+mn-lt"/>
                <a:sym typeface="Arial Narrow"/>
              </a:rPr>
              <a:t>[</a:t>
            </a:r>
            <a:r>
              <a:rPr lang="en-US" sz="4400" dirty="0">
                <a:solidFill>
                  <a:srgbClr val="253957"/>
                </a:solidFill>
                <a:latin typeface="+mn-lt"/>
                <a:sym typeface="Arial Narrow"/>
              </a:rPr>
              <a:t>POSS.1PL</a:t>
            </a:r>
            <a:r>
              <a:rPr lang="ru-RU" sz="4400" dirty="0">
                <a:solidFill>
                  <a:srgbClr val="253957"/>
                </a:solidFill>
                <a:latin typeface="+mn-lt"/>
                <a:sym typeface="Arial Narrow"/>
              </a:rPr>
              <a:t>] предпочтителен</a:t>
            </a:r>
            <a:r>
              <a:rPr lang="en-US" sz="4400" dirty="0">
                <a:solidFill>
                  <a:srgbClr val="253957"/>
                </a:solidFill>
                <a:latin typeface="+mn-lt"/>
                <a:sym typeface="Arial Narrow"/>
              </a:rPr>
              <a:t> </a:t>
            </a:r>
            <a:r>
              <a:rPr lang="ru-RU" sz="4400" dirty="0">
                <a:solidFill>
                  <a:srgbClr val="253957"/>
                </a:solidFill>
                <a:latin typeface="+mn-lt"/>
                <a:sym typeface="Arial Narrow"/>
              </a:rPr>
              <a:t>в контекстах глобальной уникальности</a:t>
            </a:r>
          </a:p>
          <a:p>
            <a:pPr marL="571500" lvl="0" indent="-571500" algn="l">
              <a:spcBef>
                <a:spcPts val="1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из-за нежелательной импликатуры</a:t>
            </a:r>
            <a:r>
              <a:rPr lang="en-US" sz="4400" dirty="0">
                <a:solidFill>
                  <a:srgbClr val="253957"/>
                </a:solidFill>
                <a:latin typeface="+mn-lt"/>
                <a:sym typeface="Arial Narrow"/>
              </a:rPr>
              <a:t> “</a:t>
            </a:r>
            <a:r>
              <a:rPr lang="ru-RU" sz="4400" dirty="0">
                <a:solidFill>
                  <a:srgbClr val="253957"/>
                </a:solidFill>
                <a:latin typeface="+mn-lt"/>
                <a:sym typeface="Arial Narrow"/>
              </a:rPr>
              <a:t>твой, но не наш</a:t>
            </a:r>
            <a:r>
              <a:rPr lang="en-US" sz="4400" dirty="0">
                <a:solidFill>
                  <a:srgbClr val="253957"/>
                </a:solidFill>
                <a:latin typeface="+mn-lt"/>
                <a:sym typeface="Arial Narrow"/>
              </a:rPr>
              <a:t>”</a:t>
            </a:r>
            <a:endParaRPr lang="ru-RU" sz="4400" dirty="0">
              <a:solidFill>
                <a:srgbClr val="253957"/>
              </a:solidFill>
              <a:latin typeface="+mn-lt"/>
              <a:sym typeface="Arial Narrow"/>
            </a:endParaRPr>
          </a:p>
          <a:p>
            <a:pPr marL="571500" lvl="0" indent="-571500" algn="l">
              <a:spcBef>
                <a:spcPts val="1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шкала </a:t>
            </a:r>
            <a:r>
              <a:rPr lang="en-US" sz="4400" dirty="0">
                <a:solidFill>
                  <a:srgbClr val="253957"/>
                </a:solidFill>
                <a:latin typeface="+mn-lt"/>
                <a:sym typeface="Arial Narrow"/>
              </a:rPr>
              <a:t>&lt;</a:t>
            </a:r>
            <a:r>
              <a:rPr lang="en-US" sz="4400" i="1" dirty="0">
                <a:solidFill>
                  <a:srgbClr val="253957"/>
                </a:solidFill>
                <a:latin typeface="+mn-lt"/>
                <a:sym typeface="Arial Narrow"/>
              </a:rPr>
              <a:t>-</a:t>
            </a:r>
            <a:r>
              <a:rPr lang="en-US" sz="4400" i="1" dirty="0" err="1">
                <a:solidFill>
                  <a:srgbClr val="253957"/>
                </a:solidFill>
                <a:latin typeface="+mn-lt"/>
                <a:sym typeface="Arial Narrow"/>
              </a:rPr>
              <a:t>ew</a:t>
            </a:r>
            <a:r>
              <a:rPr lang="en-US" sz="4400" dirty="0">
                <a:solidFill>
                  <a:srgbClr val="253957"/>
                </a:solidFill>
                <a:latin typeface="+mn-lt"/>
                <a:sym typeface="Arial Narrow"/>
              </a:rPr>
              <a:t>, </a:t>
            </a:r>
            <a:r>
              <a:rPr lang="en-US" sz="4400" i="1" dirty="0">
                <a:solidFill>
                  <a:srgbClr val="253957"/>
                </a:solidFill>
                <a:latin typeface="+mn-lt"/>
                <a:sym typeface="Arial Narrow"/>
              </a:rPr>
              <a:t>-</a:t>
            </a:r>
            <a:r>
              <a:rPr lang="en-US" sz="4400" i="1" dirty="0" err="1">
                <a:solidFill>
                  <a:srgbClr val="253957"/>
                </a:solidFill>
                <a:latin typeface="+mn-lt"/>
                <a:sym typeface="Arial Narrow"/>
              </a:rPr>
              <a:t>en</a:t>
            </a:r>
            <a:r>
              <a:rPr lang="en-US" sz="4400" dirty="0">
                <a:solidFill>
                  <a:srgbClr val="253957"/>
                </a:solidFill>
                <a:latin typeface="+mn-lt"/>
                <a:sym typeface="Arial Narrow"/>
              </a:rPr>
              <a:t>&gt;</a:t>
            </a:r>
            <a:endParaRPr lang="ru-RU" sz="4400"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endParaRPr lang="ru-RU" sz="4400" dirty="0">
              <a:solidFill>
                <a:srgbClr val="253957"/>
              </a:solidFill>
              <a:latin typeface="+mn-lt"/>
              <a:sym typeface="Arial Narrow"/>
            </a:endParaRPr>
          </a:p>
          <a:p>
            <a:pPr lvl="0">
              <a:spcBef>
                <a:spcPts val="1800"/>
              </a:spcBef>
              <a:buSzPct val="100000"/>
              <a:tabLst>
                <a:tab pos="1430338" algn="l"/>
                <a:tab pos="5018088" algn="l"/>
              </a:tabLst>
              <a:defRPr sz="2800">
                <a:solidFill>
                  <a:srgbClr val="253957"/>
                </a:solidFill>
                <a:latin typeface="+mn-lt"/>
                <a:ea typeface="+mn-ea"/>
                <a:cs typeface="+mn-cs"/>
                <a:sym typeface="Arial Narrow"/>
              </a:defRPr>
            </a:pPr>
            <a:r>
              <a:rPr lang="ru-RU" sz="5400" i="1" dirty="0">
                <a:solidFill>
                  <a:srgbClr val="253957"/>
                </a:solidFill>
                <a:latin typeface="+mn-lt"/>
                <a:sym typeface="Arial Narrow"/>
              </a:rPr>
              <a:t>-</a:t>
            </a:r>
            <a:r>
              <a:rPr lang="en-US" sz="5400" i="1" dirty="0" err="1">
                <a:solidFill>
                  <a:srgbClr val="253957"/>
                </a:solidFill>
                <a:latin typeface="+mn-lt"/>
                <a:sym typeface="Arial Narrow"/>
              </a:rPr>
              <a:t>en</a:t>
            </a:r>
            <a:r>
              <a:rPr lang="en-US" sz="5400" dirty="0">
                <a:solidFill>
                  <a:srgbClr val="253957"/>
                </a:solidFill>
                <a:latin typeface="+mn-lt"/>
                <a:sym typeface="Arial Narrow"/>
              </a:rPr>
              <a:t> </a:t>
            </a:r>
            <a:r>
              <a:rPr lang="ru-RU" sz="5400" dirty="0">
                <a:solidFill>
                  <a:srgbClr val="253957"/>
                </a:solidFill>
                <a:latin typeface="+mn-lt"/>
                <a:sym typeface="Arial Narrow"/>
              </a:rPr>
              <a:t>обязателен с антропонимами:</a:t>
            </a:r>
          </a:p>
          <a:p>
            <a:pPr marL="571500" lvl="0" indent="-571500">
              <a:spcBef>
                <a:spcPts val="1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5400" dirty="0">
                <a:solidFill>
                  <a:srgbClr val="253957"/>
                </a:solidFill>
                <a:latin typeface="+mn-lt"/>
                <a:sym typeface="Arial Narrow"/>
              </a:rPr>
              <a:t>почему здесь не возникает импликатуры?</a:t>
            </a:r>
          </a:p>
        </p:txBody>
      </p:sp>
      <p:sp>
        <p:nvSpPr>
          <p:cNvPr id="8" name="Text Placeholder 2">
            <a:extLst>
              <a:ext uri="{FF2B5EF4-FFF2-40B4-BE49-F238E27FC236}">
                <a16:creationId xmlns:a16="http://schemas.microsoft.com/office/drawing/2014/main" id="{5C5FF1CA-9623-47C8-9B59-FA703CBD1136}"/>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78321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Контекст 2: антропонимы</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19</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306896" y="4841776"/>
            <a:ext cx="21506375" cy="7066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i="1" dirty="0">
                <a:solidFill>
                  <a:srgbClr val="253957"/>
                </a:solidFill>
                <a:sym typeface="Arial Narrow"/>
              </a:rPr>
              <a:t>-</a:t>
            </a:r>
            <a:r>
              <a:rPr lang="en-US" sz="4400" i="1" dirty="0" err="1">
                <a:solidFill>
                  <a:srgbClr val="253957"/>
                </a:solidFill>
                <a:sym typeface="Arial Narrow"/>
              </a:rPr>
              <a:t>en</a:t>
            </a:r>
            <a:r>
              <a:rPr lang="en-US" sz="4400" i="1" dirty="0">
                <a:solidFill>
                  <a:srgbClr val="253957"/>
                </a:solidFill>
                <a:sym typeface="Arial Narrow"/>
              </a:rPr>
              <a:t> </a:t>
            </a:r>
            <a:r>
              <a:rPr lang="ru-RU" sz="4400" dirty="0">
                <a:solidFill>
                  <a:srgbClr val="253957"/>
                </a:solidFill>
                <a:sym typeface="Arial Narrow"/>
              </a:rPr>
              <a:t>обязателен с именами собственными (антропонимами)</a:t>
            </a:r>
          </a:p>
          <a:p>
            <a:pPr algn="l">
              <a:spcBef>
                <a:spcPts val="2800"/>
              </a:spcBef>
              <a:buSzPct val="100000"/>
              <a:tabLst>
                <a:tab pos="1804988" algn="l"/>
                <a:tab pos="5018088" algn="l"/>
                <a:tab pos="8510588" algn="l"/>
                <a:tab pos="12192000" algn="l"/>
              </a:tabLst>
              <a:defRPr sz="2800">
                <a:solidFill>
                  <a:srgbClr val="253957"/>
                </a:solidFill>
                <a:latin typeface="+mn-lt"/>
                <a:ea typeface="+mn-ea"/>
                <a:cs typeface="+mn-cs"/>
                <a:sym typeface="Arial Narrow"/>
              </a:defRPr>
            </a:pPr>
            <a:r>
              <a:rPr lang="ru-RU" sz="4400" dirty="0">
                <a:solidFill>
                  <a:srgbClr val="253957"/>
                </a:solidFill>
                <a:sym typeface="Arial Narrow"/>
              </a:rPr>
              <a:t>(9)=(3)	</a:t>
            </a:r>
            <a:r>
              <a:rPr lang="en-US" sz="4400" b="1" dirty="0" err="1">
                <a:solidFill>
                  <a:srgbClr val="253957"/>
                </a:solidFill>
                <a:latin typeface="Sitka Heading" panose="02000505000000020004" pitchFamily="2" charset="0"/>
                <a:sym typeface="Arial Narrow"/>
              </a:rPr>
              <a:t>pavl</a:t>
            </a:r>
            <a:r>
              <a:rPr lang="en-US" sz="4400" b="1" dirty="0">
                <a:solidFill>
                  <a:srgbClr val="253957"/>
                </a:solidFill>
                <a:latin typeface="Sitka Heading" panose="02000505000000020004" pitchFamily="2" charset="0"/>
                <a:sym typeface="Arial Narrow"/>
              </a:rPr>
              <a:t>-*(</a:t>
            </a:r>
            <a:r>
              <a:rPr lang="en-US" sz="4400" b="1" dirty="0" err="1">
                <a:solidFill>
                  <a:srgbClr val="253957"/>
                </a:solidFill>
                <a:latin typeface="Sitka Heading" panose="02000505000000020004" pitchFamily="2" charset="0"/>
                <a:sym typeface="Arial Narrow"/>
              </a:rPr>
              <a:t>en</a:t>
            </a:r>
            <a:r>
              <a:rPr lang="en-US" sz="4400" b="1" dirty="0">
                <a:solidFill>
                  <a:srgbClr val="253957"/>
                </a:solidFill>
                <a:latin typeface="Sitka Heading" panose="02000505000000020004" pitchFamily="2" charset="0"/>
                <a:sym typeface="Arial Narrow"/>
              </a:rPr>
              <a:t>)</a:t>
            </a:r>
            <a:r>
              <a:rPr lang="ru-RU" sz="4400" dirty="0">
                <a:solidFill>
                  <a:srgbClr val="253957"/>
                </a:solidFill>
                <a:latin typeface="Sitka Heading" panose="02000505000000020004" pitchFamily="2" charset="0"/>
                <a:sym typeface="Arial Narrow"/>
              </a:rPr>
              <a:t>	</a:t>
            </a:r>
            <a:r>
              <a:rPr lang="en-US" sz="4400" dirty="0" err="1">
                <a:solidFill>
                  <a:srgbClr val="253957"/>
                </a:solidFill>
                <a:latin typeface="Sitka Heading" panose="02000505000000020004" pitchFamily="2" charset="0"/>
                <a:sym typeface="Arial Narrow"/>
              </a:rPr>
              <a:t>măn</a:t>
            </a:r>
            <a:r>
              <a:rPr lang="en-US" sz="4400" dirty="0">
                <a:solidFill>
                  <a:srgbClr val="253957"/>
                </a:solidFill>
                <a:latin typeface="Sitka Heading" panose="02000505000000020004" pitchFamily="2" charset="0"/>
                <a:sym typeface="Arial Narrow"/>
              </a:rPr>
              <a:t>-s</a:t>
            </a:r>
            <a:r>
              <a:rPr lang="ru-RU" sz="4400" dirty="0">
                <a:solidFill>
                  <a:srgbClr val="253957"/>
                </a:solidFill>
                <a:latin typeface="Sitka Heading" panose="02000505000000020004" pitchFamily="2" charset="0"/>
                <a:sym typeface="Arial Narrow"/>
              </a:rPr>
              <a:t>	</a:t>
            </a:r>
            <a:r>
              <a:rPr lang="en-US" sz="4400" dirty="0" err="1">
                <a:solidFill>
                  <a:srgbClr val="253957"/>
                </a:solidFill>
                <a:latin typeface="Sitka Heading" panose="02000505000000020004" pitchFamily="2" charset="0"/>
                <a:sym typeface="Arial Narrow"/>
              </a:rPr>
              <a:t>mašinaj-ən</a:t>
            </a:r>
            <a:r>
              <a:rPr lang="ru-RU" sz="4400" dirty="0">
                <a:solidFill>
                  <a:srgbClr val="253957"/>
                </a:solidFill>
                <a:latin typeface="Sitka Heading" panose="02000505000000020004" pitchFamily="2" charset="0"/>
                <a:sym typeface="Arial Narrow"/>
              </a:rPr>
              <a:t>	</a:t>
            </a:r>
            <a:r>
              <a:rPr lang="en-US" sz="4400" dirty="0" err="1">
                <a:solidFill>
                  <a:srgbClr val="253957"/>
                </a:solidFill>
                <a:latin typeface="Sitka Heading" panose="02000505000000020004" pitchFamily="2" charset="0"/>
                <a:sym typeface="Arial Narrow"/>
              </a:rPr>
              <a:t>belijar</a:t>
            </a:r>
            <a:r>
              <a:rPr lang="en-US" sz="4400" dirty="0">
                <a:solidFill>
                  <a:srgbClr val="253957"/>
                </a:solidFill>
                <a:latin typeface="Sitka Heading" panose="02000505000000020004" pitchFamily="2" charset="0"/>
                <a:sym typeface="Arial Narrow"/>
              </a:rPr>
              <a:t>-a</a:t>
            </a:r>
          </a:p>
          <a:p>
            <a:pPr algn="l">
              <a:spcBef>
                <a:spcPts val="2800"/>
              </a:spcBef>
              <a:buSzPct val="100000"/>
              <a:tabLst>
                <a:tab pos="1804988" algn="l"/>
                <a:tab pos="5018088" algn="l"/>
                <a:tab pos="8510588" algn="l"/>
                <a:tab pos="12192000" algn="l"/>
              </a:tabLst>
              <a:defRPr sz="2800">
                <a:solidFill>
                  <a:srgbClr val="253957"/>
                </a:solidFill>
                <a:latin typeface="+mn-lt"/>
                <a:ea typeface="+mn-ea"/>
                <a:cs typeface="+mn-cs"/>
                <a:sym typeface="Arial Narrow"/>
              </a:defRPr>
            </a:pPr>
            <a:r>
              <a:rPr lang="ru-RU" sz="4400" dirty="0">
                <a:solidFill>
                  <a:srgbClr val="253957"/>
                </a:solidFill>
                <a:sym typeface="Arial Narrow"/>
              </a:rPr>
              <a:t>	</a:t>
            </a:r>
            <a:r>
              <a:rPr lang="en-US" sz="4400" dirty="0">
                <a:solidFill>
                  <a:srgbClr val="253957"/>
                </a:solidFill>
                <a:sym typeface="Arial Narrow"/>
              </a:rPr>
              <a:t>P.-POSS.2SG	go-PST[3SG]	car-LOC	B.-DAT</a:t>
            </a:r>
          </a:p>
          <a:p>
            <a:pPr algn="l">
              <a:spcBef>
                <a:spcPts val="2800"/>
              </a:spcBef>
              <a:buSzPct val="100000"/>
              <a:tabLst>
                <a:tab pos="1804988" algn="l"/>
                <a:tab pos="5018088" algn="l"/>
                <a:tab pos="8510588" algn="l"/>
                <a:tab pos="12192000" algn="l"/>
              </a:tabLst>
              <a:defRPr sz="2800">
                <a:solidFill>
                  <a:srgbClr val="253957"/>
                </a:solidFill>
                <a:latin typeface="+mn-lt"/>
                <a:ea typeface="+mn-ea"/>
                <a:cs typeface="+mn-cs"/>
                <a:sym typeface="Arial Narrow"/>
              </a:defRPr>
            </a:pPr>
            <a:r>
              <a:rPr lang="ru-RU" sz="4400" dirty="0">
                <a:solidFill>
                  <a:srgbClr val="253957"/>
                </a:solidFill>
                <a:sym typeface="Arial Narrow"/>
              </a:rPr>
              <a:t>	</a:t>
            </a:r>
            <a:r>
              <a:rPr lang="en-US" sz="4400" dirty="0">
                <a:solidFill>
                  <a:srgbClr val="253957"/>
                </a:solidFill>
                <a:sym typeface="Arial Narrow"/>
              </a:rPr>
              <a:t>‘</a:t>
            </a:r>
            <a:r>
              <a:rPr lang="ru-RU" sz="4400" dirty="0">
                <a:solidFill>
                  <a:srgbClr val="253957"/>
                </a:solidFill>
                <a:sym typeface="Arial Narrow"/>
              </a:rPr>
              <a:t>Павел ехал на машине в Белоярский. </a:t>
            </a:r>
            <a:r>
              <a:rPr lang="en-US" sz="4400" dirty="0">
                <a:solidFill>
                  <a:srgbClr val="253957"/>
                </a:solidFill>
                <a:sym typeface="Arial Narrow"/>
              </a:rPr>
              <a:t>&lt;</a:t>
            </a:r>
            <a:r>
              <a:rPr lang="ru-RU" sz="4400" dirty="0">
                <a:solidFill>
                  <a:srgbClr val="253957"/>
                </a:solidFill>
                <a:sym typeface="Arial Narrow"/>
              </a:rPr>
              <a:t>…</a:t>
            </a:r>
            <a:r>
              <a:rPr lang="en-US" sz="4400" dirty="0">
                <a:solidFill>
                  <a:srgbClr val="253957"/>
                </a:solidFill>
                <a:sym typeface="Arial Narrow"/>
              </a:rPr>
              <a:t>&gt;</a:t>
            </a:r>
            <a:r>
              <a:rPr lang="ru-RU" sz="4400" dirty="0">
                <a:solidFill>
                  <a:srgbClr val="253957"/>
                </a:solidFill>
                <a:sym typeface="Arial Narrow"/>
              </a:rPr>
              <a:t>’</a:t>
            </a:r>
          </a:p>
          <a:p>
            <a:pPr algn="l">
              <a:spcBef>
                <a:spcPts val="2800"/>
              </a:spcBef>
              <a:buSzPct val="100000"/>
              <a:tabLst>
                <a:tab pos="1804988" algn="l"/>
                <a:tab pos="5018088" algn="l"/>
                <a:tab pos="8510588" algn="l"/>
                <a:tab pos="12192000" algn="l"/>
              </a:tabLst>
              <a:defRPr sz="2800">
                <a:solidFill>
                  <a:srgbClr val="253957"/>
                </a:solidFill>
                <a:latin typeface="+mn-lt"/>
                <a:ea typeface="+mn-ea"/>
                <a:cs typeface="+mn-cs"/>
                <a:sym typeface="Arial Narrow"/>
              </a:defRPr>
            </a:pPr>
            <a:r>
              <a:rPr lang="ru-RU" sz="4400" dirty="0">
                <a:solidFill>
                  <a:srgbClr val="253957"/>
                </a:solidFill>
                <a:sym typeface="Arial Narrow"/>
              </a:rPr>
              <a:t>	Отсутствует импликатура: </a:t>
            </a:r>
            <a:r>
              <a:rPr lang="en-US" sz="4400" dirty="0">
                <a:solidFill>
                  <a:srgbClr val="253957"/>
                </a:solidFill>
                <a:sym typeface="Arial Narrow"/>
              </a:rPr>
              <a:t>“</a:t>
            </a:r>
            <a:r>
              <a:rPr lang="ru-RU" sz="4400" dirty="0">
                <a:solidFill>
                  <a:srgbClr val="253957"/>
                </a:solidFill>
                <a:sym typeface="Arial Narrow"/>
              </a:rPr>
              <a:t>твой, но не наш Павел</a:t>
            </a:r>
            <a:r>
              <a:rPr lang="en-US" sz="4400" dirty="0">
                <a:solidFill>
                  <a:srgbClr val="253957"/>
                </a:solidFill>
                <a:sym typeface="Arial Narrow"/>
              </a:rPr>
              <a:t>”</a:t>
            </a:r>
            <a:r>
              <a:rPr lang="ru-RU" sz="4400" dirty="0">
                <a:solidFill>
                  <a:srgbClr val="253957"/>
                </a:solidFill>
                <a:sym typeface="Arial Narrow"/>
              </a:rPr>
              <a:t> (</a:t>
            </a:r>
            <a:r>
              <a:rPr lang="en-US" sz="4400" i="1" dirty="0">
                <a:solidFill>
                  <a:srgbClr val="253957"/>
                </a:solidFill>
                <a:sym typeface="Arial Narrow"/>
              </a:rPr>
              <a:t>e. g.,</a:t>
            </a:r>
            <a:r>
              <a:rPr lang="en-US" sz="4400" dirty="0">
                <a:solidFill>
                  <a:srgbClr val="253957"/>
                </a:solidFill>
                <a:sym typeface="Arial Narrow"/>
              </a:rPr>
              <a:t> </a:t>
            </a:r>
            <a:r>
              <a:rPr lang="ru-RU" sz="4400" dirty="0">
                <a:solidFill>
                  <a:srgbClr val="253957"/>
                </a:solidFill>
                <a:sym typeface="Arial Narrow"/>
              </a:rPr>
              <a:t>как знакомый).</a:t>
            </a:r>
          </a:p>
          <a:p>
            <a:pPr algn="l">
              <a:spcBef>
                <a:spcPts val="2800"/>
              </a:spcBef>
              <a:buSzPct val="100000"/>
              <a:tabLst>
                <a:tab pos="1804988" algn="l"/>
                <a:tab pos="5018088" algn="l"/>
                <a:tab pos="8510588" algn="l"/>
                <a:tab pos="12192000" algn="l"/>
              </a:tabLst>
              <a:defRPr sz="2800">
                <a:solidFill>
                  <a:srgbClr val="253957"/>
                </a:solidFill>
                <a:latin typeface="+mn-lt"/>
                <a:ea typeface="+mn-ea"/>
                <a:cs typeface="+mn-cs"/>
                <a:sym typeface="Arial Narrow"/>
              </a:defRPr>
            </a:pPr>
            <a:r>
              <a:rPr lang="ru-RU" sz="4400" dirty="0">
                <a:solidFill>
                  <a:srgbClr val="253957"/>
                </a:solidFill>
                <a:sym typeface="Arial Narrow"/>
              </a:rPr>
              <a:t>Почему не -</a:t>
            </a:r>
            <a:r>
              <a:rPr lang="en-US" sz="4400" i="1" dirty="0" err="1">
                <a:solidFill>
                  <a:srgbClr val="253957"/>
                </a:solidFill>
                <a:sym typeface="Arial Narrow"/>
              </a:rPr>
              <a:t>ew</a:t>
            </a:r>
            <a:r>
              <a:rPr lang="en-US" sz="4400" i="1" dirty="0">
                <a:solidFill>
                  <a:srgbClr val="253957"/>
                </a:solidFill>
                <a:sym typeface="Arial Narrow"/>
              </a:rPr>
              <a:t>?</a:t>
            </a:r>
            <a:endParaRPr lang="ru-RU" sz="4400" dirty="0">
              <a:solidFill>
                <a:srgbClr val="253957"/>
              </a:solidFill>
              <a:sym typeface="Arial Narrow"/>
            </a:endParaRPr>
          </a:p>
          <a:p>
            <a:pPr algn="l" defTabSz="831850">
              <a:spcBef>
                <a:spcPts val="2800"/>
              </a:spcBef>
              <a:buSzPct val="100000"/>
              <a:tabLst>
                <a:tab pos="1430338" algn="l"/>
                <a:tab pos="3587750" algn="l"/>
                <a:tab pos="4384675" algn="l"/>
                <a:tab pos="9331325" algn="l"/>
                <a:tab pos="11558588" algn="l"/>
              </a:tabLst>
              <a:defRPr sz="2800">
                <a:solidFill>
                  <a:srgbClr val="253957"/>
                </a:solidFill>
                <a:latin typeface="+mn-lt"/>
                <a:ea typeface="+mn-ea"/>
                <a:cs typeface="+mn-cs"/>
                <a:sym typeface="Arial Narrow"/>
              </a:defRPr>
            </a:pPr>
            <a:endParaRPr lang="ru-RU" sz="4400" dirty="0"/>
          </a:p>
        </p:txBody>
      </p:sp>
      <p:sp>
        <p:nvSpPr>
          <p:cNvPr id="9" name="Text Placeholder 2">
            <a:extLst>
              <a:ext uri="{FF2B5EF4-FFF2-40B4-BE49-F238E27FC236}">
                <a16:creationId xmlns:a16="http://schemas.microsoft.com/office/drawing/2014/main" id="{5B4D49A6-98F6-47E2-AFE5-32972D3A3746}"/>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6896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План доклада</a:t>
            </a:r>
            <a:endParaRPr dirty="0"/>
          </a:p>
        </p:txBody>
      </p:sp>
      <p:sp>
        <p:nvSpPr>
          <p:cNvPr id="61" name="Заголовок основного текста"/>
          <p:cNvSpPr txBox="1"/>
          <p:nvPr/>
        </p:nvSpPr>
        <p:spPr>
          <a:xfrm>
            <a:off x="1233284" y="4755005"/>
            <a:ext cx="16073438" cy="80527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marL="857250" indent="-857250">
              <a:spcBef>
                <a:spcPts val="600"/>
              </a:spcBef>
              <a:spcAft>
                <a:spcPts val="600"/>
              </a:spcAft>
              <a:buAutoNum type="romanUcPeriod"/>
            </a:pPr>
            <a:r>
              <a:rPr lang="ru-RU" dirty="0"/>
              <a:t>Гипотеза 1: </a:t>
            </a:r>
            <a:r>
              <a:rPr lang="en-US" dirty="0"/>
              <a:t>POSS.2SG </a:t>
            </a:r>
            <a:r>
              <a:rPr lang="ru-RU" dirty="0"/>
              <a:t>как определённый артикль</a:t>
            </a:r>
          </a:p>
          <a:p>
            <a:pPr marL="857250" indent="-857250">
              <a:spcBef>
                <a:spcPts val="600"/>
              </a:spcBef>
              <a:spcAft>
                <a:spcPts val="600"/>
              </a:spcAft>
              <a:buAutoNum type="romanUcPeriod"/>
            </a:pPr>
            <a:r>
              <a:rPr lang="ru-RU" dirty="0"/>
              <a:t>Проблемы для гипотезы 1</a:t>
            </a:r>
            <a:endParaRPr lang="en-US" dirty="0"/>
          </a:p>
          <a:p>
            <a:pPr marL="857250" indent="-857250">
              <a:spcBef>
                <a:spcPts val="600"/>
              </a:spcBef>
              <a:spcAft>
                <a:spcPts val="600"/>
              </a:spcAft>
              <a:buAutoNum type="romanUcPeriod"/>
            </a:pPr>
            <a:r>
              <a:rPr lang="ru-RU" dirty="0"/>
              <a:t>Идентифицируемость адресатом</a:t>
            </a:r>
          </a:p>
          <a:p>
            <a:pPr marL="857250" indent="-857250">
              <a:spcBef>
                <a:spcPts val="600"/>
              </a:spcBef>
              <a:spcAft>
                <a:spcPts val="600"/>
              </a:spcAft>
              <a:buAutoNum type="romanUcPeriod"/>
            </a:pPr>
            <a:r>
              <a:rPr lang="ru-RU" dirty="0"/>
              <a:t>Контекст 1: глобальная уникальность</a:t>
            </a:r>
          </a:p>
          <a:p>
            <a:pPr marL="857250" indent="-857250">
              <a:spcBef>
                <a:spcPts val="600"/>
              </a:spcBef>
              <a:spcAft>
                <a:spcPts val="600"/>
              </a:spcAft>
              <a:buAutoNum type="romanUcPeriod"/>
            </a:pPr>
            <a:r>
              <a:rPr lang="ru-RU" dirty="0"/>
              <a:t>Промежуточные итоги</a:t>
            </a:r>
          </a:p>
          <a:p>
            <a:pPr marL="857250" indent="-857250">
              <a:spcBef>
                <a:spcPts val="600"/>
              </a:spcBef>
              <a:spcAft>
                <a:spcPts val="600"/>
              </a:spcAft>
              <a:buAutoNum type="romanUcPeriod"/>
            </a:pPr>
            <a:endParaRPr lang="ru-RU" dirty="0"/>
          </a:p>
          <a:p>
            <a:pPr marL="857250" indent="-857250">
              <a:spcBef>
                <a:spcPts val="600"/>
              </a:spcBef>
              <a:spcAft>
                <a:spcPts val="600"/>
              </a:spcAft>
              <a:buAutoNum type="romanUcPeriod"/>
            </a:pPr>
            <a:r>
              <a:rPr lang="ru-RU" dirty="0"/>
              <a:t>Контекст 2: антропонимы</a:t>
            </a:r>
          </a:p>
          <a:p>
            <a:pPr marL="857250" indent="-857250">
              <a:spcBef>
                <a:spcPts val="600"/>
              </a:spcBef>
              <a:spcAft>
                <a:spcPts val="600"/>
              </a:spcAft>
              <a:buAutoNum type="romanUcPeriod"/>
            </a:pPr>
            <a:r>
              <a:rPr lang="ru-RU" dirty="0"/>
              <a:t>Расширенный посессив?</a:t>
            </a:r>
          </a:p>
          <a:p>
            <a:pPr marL="857250" indent="-857250">
              <a:spcBef>
                <a:spcPts val="600"/>
              </a:spcBef>
              <a:spcAft>
                <a:spcPts val="600"/>
              </a:spcAft>
              <a:buAutoNum type="romanUcPeriod"/>
            </a:pPr>
            <a:r>
              <a:rPr lang="ru-RU" dirty="0" err="1"/>
              <a:t>Проприальный</a:t>
            </a:r>
            <a:r>
              <a:rPr lang="ru-RU" dirty="0"/>
              <a:t> артикль?</a:t>
            </a:r>
          </a:p>
          <a:p>
            <a:pPr marL="857250" indent="-857250">
              <a:spcBef>
                <a:spcPts val="600"/>
              </a:spcBef>
              <a:spcAft>
                <a:spcPts val="600"/>
              </a:spcAft>
              <a:buAutoNum type="romanUcPeriod"/>
            </a:pPr>
            <a:r>
              <a:rPr lang="ru-RU" dirty="0"/>
              <a:t>Выводы и дальнейшие исследования</a:t>
            </a:r>
          </a:p>
          <a:p>
            <a:pPr marL="857250" indent="-857250">
              <a:buAutoNum type="romanUcPeriod"/>
            </a:pPr>
            <a:endParaRPr lang="en-US" dirty="0"/>
          </a:p>
          <a:p>
            <a:pPr marL="857250" indent="-857250">
              <a:buAutoNum type="romanUcPeriod"/>
            </a:pPr>
            <a:endParaRPr lang="ru-RU"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a:t>
            </a:fld>
            <a:endParaRPr lang="ru-RU" sz="3600" b="1" dirty="0"/>
          </a:p>
        </p:txBody>
      </p:sp>
      <p:sp>
        <p:nvSpPr>
          <p:cNvPr id="8" name="Text Placeholder 2">
            <a:extLst>
              <a:ext uri="{FF2B5EF4-FFF2-40B4-BE49-F238E27FC236}">
                <a16:creationId xmlns:a16="http://schemas.microsoft.com/office/drawing/2014/main" id="{CE25E9AE-0757-4CD2-8949-245D0B7F017A}"/>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Контекст 2: антропонимы</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20</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306896" y="4841776"/>
            <a:ext cx="21506375" cy="7560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i="1" dirty="0">
                <a:solidFill>
                  <a:srgbClr val="253957"/>
                </a:solidFill>
                <a:sym typeface="Arial Narrow"/>
              </a:rPr>
              <a:t>-</a:t>
            </a:r>
            <a:r>
              <a:rPr lang="en-US" sz="4400" i="1" dirty="0" err="1">
                <a:solidFill>
                  <a:srgbClr val="253957"/>
                </a:solidFill>
                <a:sym typeface="Arial Narrow"/>
              </a:rPr>
              <a:t>en</a:t>
            </a:r>
            <a:r>
              <a:rPr lang="en-US" sz="4400" i="1" dirty="0">
                <a:solidFill>
                  <a:srgbClr val="253957"/>
                </a:solidFill>
                <a:sym typeface="Arial Narrow"/>
              </a:rPr>
              <a:t> </a:t>
            </a:r>
            <a:r>
              <a:rPr lang="ru-RU" sz="4400" dirty="0">
                <a:solidFill>
                  <a:srgbClr val="253957"/>
                </a:solidFill>
                <a:sym typeface="Arial Narrow"/>
              </a:rPr>
              <a:t>обязателен с именами собственными (антропонимами)</a:t>
            </a:r>
          </a:p>
          <a:p>
            <a:pPr marL="571500" indent="-571500" algn="l" defTabSz="831850">
              <a:spcBef>
                <a:spcPts val="2800"/>
              </a:spcBef>
              <a:buSzPct val="100000"/>
              <a:buFont typeface="Arial" panose="020B0604020202020204" pitchFamily="34" charset="0"/>
              <a:buChar char="•"/>
              <a:tabLst>
                <a:tab pos="1430338" algn="l"/>
                <a:tab pos="3587750" algn="l"/>
                <a:tab pos="4384675" algn="l"/>
                <a:tab pos="9331325" algn="l"/>
                <a:tab pos="11558588" algn="l"/>
              </a:tabLst>
              <a:defRPr sz="2800">
                <a:solidFill>
                  <a:srgbClr val="253957"/>
                </a:solidFill>
                <a:latin typeface="+mn-lt"/>
                <a:ea typeface="+mn-ea"/>
                <a:cs typeface="+mn-cs"/>
                <a:sym typeface="Arial Narrow"/>
              </a:defRPr>
            </a:pPr>
            <a:r>
              <a:rPr lang="ru-RU" sz="4400" dirty="0"/>
              <a:t>должно быть, он требуется по какой-то другой причине</a:t>
            </a:r>
          </a:p>
          <a:p>
            <a:pPr algn="l" defTabSz="831850">
              <a:spcBef>
                <a:spcPts val="2800"/>
              </a:spcBef>
              <a:buSzPct val="100000"/>
              <a:tabLst>
                <a:tab pos="1430338" algn="l"/>
                <a:tab pos="3587750" algn="l"/>
                <a:tab pos="4384675" algn="l"/>
                <a:tab pos="9331325" algn="l"/>
                <a:tab pos="11558588" algn="l"/>
              </a:tabLst>
              <a:defRPr sz="2800">
                <a:solidFill>
                  <a:srgbClr val="253957"/>
                </a:solidFill>
                <a:latin typeface="+mn-lt"/>
                <a:ea typeface="+mn-ea"/>
                <a:cs typeface="+mn-cs"/>
                <a:sym typeface="Arial Narrow"/>
              </a:defRPr>
            </a:pPr>
            <a:endParaRPr lang="ru-RU" sz="4400" dirty="0"/>
          </a:p>
          <a:p>
            <a:pPr algn="l" defTabSz="831850">
              <a:spcBef>
                <a:spcPts val="2800"/>
              </a:spcBef>
              <a:buSzPct val="100000"/>
              <a:tabLst>
                <a:tab pos="1430338" algn="l"/>
                <a:tab pos="3587750" algn="l"/>
                <a:tab pos="4384675" algn="l"/>
                <a:tab pos="9331325" algn="l"/>
                <a:tab pos="11558588" algn="l"/>
              </a:tabLst>
              <a:defRPr sz="2800">
                <a:solidFill>
                  <a:srgbClr val="253957"/>
                </a:solidFill>
                <a:latin typeface="+mn-lt"/>
                <a:ea typeface="+mn-ea"/>
                <a:cs typeface="+mn-cs"/>
                <a:sym typeface="Arial Narrow"/>
              </a:defRPr>
            </a:pPr>
            <a:r>
              <a:rPr lang="ru-RU" sz="4400" dirty="0" err="1"/>
              <a:t>Грайсианское</a:t>
            </a:r>
            <a:r>
              <a:rPr lang="ru-RU" sz="4400" dirty="0"/>
              <a:t> рассуждение [</a:t>
            </a:r>
            <a:r>
              <a:rPr lang="en-US" sz="4400" dirty="0"/>
              <a:t>Grice 1975</a:t>
            </a:r>
            <a:r>
              <a:rPr lang="ru-RU" sz="4400" dirty="0"/>
              <a:t>]</a:t>
            </a:r>
            <a:r>
              <a:rPr lang="en-US" sz="4400" dirty="0"/>
              <a:t>:</a:t>
            </a:r>
            <a:endParaRPr lang="ru-RU" sz="4400" dirty="0"/>
          </a:p>
          <a:p>
            <a:pPr marL="571500" indent="-571500" algn="l" defTabSz="831850">
              <a:spcBef>
                <a:spcPts val="2800"/>
              </a:spcBef>
              <a:buSzPct val="100000"/>
              <a:buFont typeface="Arial" panose="020B0604020202020204" pitchFamily="34" charset="0"/>
              <a:buChar char="•"/>
              <a:tabLst>
                <a:tab pos="1430338" algn="l"/>
                <a:tab pos="3587750" algn="l"/>
                <a:tab pos="4384675" algn="l"/>
                <a:tab pos="9331325" algn="l"/>
                <a:tab pos="11558588" algn="l"/>
              </a:tabLst>
              <a:defRPr sz="2800">
                <a:solidFill>
                  <a:srgbClr val="253957"/>
                </a:solidFill>
                <a:latin typeface="+mn-lt"/>
                <a:ea typeface="+mn-ea"/>
                <a:cs typeface="+mn-cs"/>
                <a:sym typeface="Arial Narrow"/>
              </a:defRPr>
            </a:pPr>
            <a:r>
              <a:rPr lang="ru-RU" sz="4400" dirty="0"/>
              <a:t>импликатуры возникают, потому что с точки зрения адресата </a:t>
            </a:r>
            <a:r>
              <a:rPr lang="ru-RU" sz="4400" b="1" dirty="0"/>
              <a:t>говорящий нарушает одну из максим Грайса</a:t>
            </a:r>
          </a:p>
          <a:p>
            <a:pPr marL="571500" indent="-571500" algn="l" defTabSz="831850">
              <a:spcBef>
                <a:spcPts val="2800"/>
              </a:spcBef>
              <a:buSzPct val="100000"/>
              <a:buFont typeface="Arial" panose="020B0604020202020204" pitchFamily="34" charset="0"/>
              <a:buChar char="•"/>
              <a:tabLst>
                <a:tab pos="1430338" algn="l"/>
                <a:tab pos="3587750" algn="l"/>
                <a:tab pos="4384675" algn="l"/>
                <a:tab pos="9331325" algn="l"/>
                <a:tab pos="11558588" algn="l"/>
              </a:tabLst>
              <a:defRPr sz="2800">
                <a:solidFill>
                  <a:srgbClr val="253957"/>
                </a:solidFill>
                <a:latin typeface="+mn-lt"/>
                <a:ea typeface="+mn-ea"/>
                <a:cs typeface="+mn-cs"/>
                <a:sym typeface="Arial Narrow"/>
              </a:defRPr>
            </a:pPr>
            <a:r>
              <a:rPr lang="ru-RU" sz="4400" dirty="0"/>
              <a:t>далее адресат пытается понять, почему так произошло, если предполагать, что говорящий придерживается Принципа Кооперации</a:t>
            </a:r>
          </a:p>
        </p:txBody>
      </p:sp>
      <p:sp>
        <p:nvSpPr>
          <p:cNvPr id="9" name="Text Placeholder 2">
            <a:extLst>
              <a:ext uri="{FF2B5EF4-FFF2-40B4-BE49-F238E27FC236}">
                <a16:creationId xmlns:a16="http://schemas.microsoft.com/office/drawing/2014/main" id="{CAEF4E51-3D13-4898-A8A4-47D9549853DB}"/>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39373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Контекст 2: антропонимы</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21</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306896" y="4841776"/>
            <a:ext cx="21506375" cy="8640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i="1" dirty="0">
                <a:solidFill>
                  <a:srgbClr val="253957"/>
                </a:solidFill>
                <a:sym typeface="Arial Narrow"/>
              </a:rPr>
              <a:t>-</a:t>
            </a:r>
            <a:r>
              <a:rPr lang="en-US" sz="4400" i="1" dirty="0" err="1">
                <a:solidFill>
                  <a:srgbClr val="253957"/>
                </a:solidFill>
                <a:sym typeface="Arial Narrow"/>
              </a:rPr>
              <a:t>en</a:t>
            </a:r>
            <a:r>
              <a:rPr lang="en-US" sz="4400" i="1" dirty="0">
                <a:solidFill>
                  <a:srgbClr val="253957"/>
                </a:solidFill>
                <a:sym typeface="Arial Narrow"/>
              </a:rPr>
              <a:t> </a:t>
            </a:r>
            <a:r>
              <a:rPr lang="ru-RU" sz="4400" dirty="0">
                <a:solidFill>
                  <a:srgbClr val="253957"/>
                </a:solidFill>
                <a:sym typeface="Arial Narrow"/>
              </a:rPr>
              <a:t>обязателен с именами собственными (антропонимами)</a:t>
            </a:r>
            <a:endParaRPr lang="en-US" sz="4400" dirty="0">
              <a:solidFill>
                <a:srgbClr val="253957"/>
              </a:solidFill>
              <a:sym typeface="Arial Narrow"/>
            </a:endParaRPr>
          </a:p>
          <a:p>
            <a:pPr algn="l">
              <a:spcBef>
                <a:spcPts val="2800"/>
              </a:spcBef>
              <a:buSzPct val="100000"/>
              <a:defRPr sz="2800">
                <a:solidFill>
                  <a:srgbClr val="253957"/>
                </a:solidFill>
                <a:latin typeface="+mn-lt"/>
                <a:ea typeface="+mn-ea"/>
                <a:cs typeface="+mn-cs"/>
                <a:sym typeface="Arial Narrow"/>
              </a:defRPr>
            </a:pPr>
            <a:endParaRPr lang="ru-RU" sz="4400" dirty="0"/>
          </a:p>
          <a:p>
            <a:pPr algn="l" defTabSz="831850">
              <a:spcBef>
                <a:spcPts val="2800"/>
              </a:spcBef>
              <a:buSzPct val="100000"/>
              <a:tabLst>
                <a:tab pos="1430338" algn="l"/>
                <a:tab pos="3587750" algn="l"/>
                <a:tab pos="4384675" algn="l"/>
                <a:tab pos="9331325" algn="l"/>
                <a:tab pos="11558588" algn="l"/>
              </a:tabLst>
              <a:defRPr sz="2800">
                <a:solidFill>
                  <a:srgbClr val="253957"/>
                </a:solidFill>
                <a:latin typeface="+mn-lt"/>
                <a:ea typeface="+mn-ea"/>
                <a:cs typeface="+mn-cs"/>
                <a:sym typeface="Arial Narrow"/>
              </a:defRPr>
            </a:pPr>
            <a:r>
              <a:rPr lang="ru-RU" sz="4400" dirty="0"/>
              <a:t>[</a:t>
            </a:r>
            <a:r>
              <a:rPr lang="en-US" sz="4400" dirty="0"/>
              <a:t>Grice 1975</a:t>
            </a:r>
            <a:r>
              <a:rPr lang="ru-RU" sz="4400" dirty="0"/>
              <a:t>]</a:t>
            </a:r>
            <a:r>
              <a:rPr lang="en-US" sz="4400" dirty="0"/>
              <a:t>:</a:t>
            </a:r>
            <a:endParaRPr lang="ru-RU" sz="4400" dirty="0"/>
          </a:p>
          <a:p>
            <a:pPr marL="571500" indent="-571500" algn="l" defTabSz="831850">
              <a:spcBef>
                <a:spcPts val="2800"/>
              </a:spcBef>
              <a:buSzPct val="100000"/>
              <a:buFont typeface="Arial" panose="020B0604020202020204" pitchFamily="34" charset="0"/>
              <a:buChar char="•"/>
              <a:tabLst>
                <a:tab pos="1430338" algn="l"/>
                <a:tab pos="3587750" algn="l"/>
                <a:tab pos="4384675" algn="l"/>
                <a:tab pos="9331325" algn="l"/>
                <a:tab pos="11558588" algn="l"/>
              </a:tabLst>
              <a:defRPr sz="2800">
                <a:solidFill>
                  <a:srgbClr val="253957"/>
                </a:solidFill>
                <a:latin typeface="+mn-lt"/>
                <a:ea typeface="+mn-ea"/>
                <a:cs typeface="+mn-cs"/>
                <a:sym typeface="Arial Narrow"/>
              </a:defRPr>
            </a:pPr>
            <a:r>
              <a:rPr lang="ru-RU" sz="4400" dirty="0"/>
              <a:t>импликатуры возникают, потому что с точки зрения адресата говорящий нарушает одну из максим Грайса</a:t>
            </a:r>
          </a:p>
          <a:p>
            <a:pPr marL="571500" indent="-571500" algn="l" defTabSz="831850">
              <a:spcBef>
                <a:spcPts val="2800"/>
              </a:spcBef>
              <a:buSzPct val="100000"/>
              <a:buFont typeface="Arial" panose="020B0604020202020204" pitchFamily="34" charset="0"/>
              <a:buChar char="•"/>
              <a:tabLst>
                <a:tab pos="1430338" algn="l"/>
                <a:tab pos="3587750" algn="l"/>
                <a:tab pos="4384675" algn="l"/>
                <a:tab pos="9331325" algn="l"/>
                <a:tab pos="11558588" algn="l"/>
              </a:tabLst>
              <a:defRPr sz="2800">
                <a:solidFill>
                  <a:srgbClr val="253957"/>
                </a:solidFill>
                <a:latin typeface="+mn-lt"/>
                <a:ea typeface="+mn-ea"/>
                <a:cs typeface="+mn-cs"/>
                <a:sym typeface="Arial Narrow"/>
              </a:defRPr>
            </a:pPr>
            <a:r>
              <a:rPr lang="ru-RU" sz="4400" dirty="0"/>
              <a:t>далее адресат пытается понять, почему так произошло, если предполагать, что говорящий придерживается Принципа Кооперации</a:t>
            </a:r>
            <a:endParaRPr lang="en-US" sz="4400" dirty="0"/>
          </a:p>
          <a:p>
            <a:pPr algn="l" defTabSz="831850">
              <a:spcBef>
                <a:spcPts val="2800"/>
              </a:spcBef>
              <a:buSzPct val="100000"/>
              <a:tabLst>
                <a:tab pos="1430338" algn="l"/>
                <a:tab pos="3587750" algn="l"/>
                <a:tab pos="4384675" algn="l"/>
                <a:tab pos="9331325" algn="l"/>
                <a:tab pos="11558588" algn="l"/>
              </a:tabLst>
              <a:defRPr sz="2800">
                <a:solidFill>
                  <a:srgbClr val="253957"/>
                </a:solidFill>
                <a:latin typeface="+mn-lt"/>
                <a:ea typeface="+mn-ea"/>
                <a:cs typeface="+mn-cs"/>
                <a:sym typeface="Arial Narrow"/>
              </a:defRPr>
            </a:pPr>
            <a:r>
              <a:rPr lang="ru-RU" sz="4400" dirty="0"/>
              <a:t>Видимо, с антропонимами и так понятно зачем нужен </a:t>
            </a:r>
            <a:r>
              <a:rPr lang="en-US" sz="4400" i="1" dirty="0"/>
              <a:t>-</a:t>
            </a:r>
            <a:r>
              <a:rPr lang="en-US" sz="4400" i="1" dirty="0" err="1"/>
              <a:t>en</a:t>
            </a:r>
            <a:r>
              <a:rPr lang="en-US" sz="4400" dirty="0"/>
              <a:t> </a:t>
            </a:r>
            <a:r>
              <a:rPr lang="ru-RU" sz="4400" dirty="0"/>
              <a:t>(а не </a:t>
            </a:r>
            <a:r>
              <a:rPr lang="en-US" sz="4400" i="1" dirty="0"/>
              <a:t>-</a:t>
            </a:r>
            <a:r>
              <a:rPr lang="en-US" sz="4400" i="1" dirty="0" err="1"/>
              <a:t>ew</a:t>
            </a:r>
            <a:r>
              <a:rPr lang="en-US" sz="4400" dirty="0"/>
              <a:t>)</a:t>
            </a:r>
          </a:p>
          <a:p>
            <a:pPr marL="571500" indent="-571500" algn="l" defTabSz="831850">
              <a:spcBef>
                <a:spcPts val="2800"/>
              </a:spcBef>
              <a:buSzPct val="100000"/>
              <a:buFont typeface="Arial" panose="020B0604020202020204" pitchFamily="34" charset="0"/>
              <a:buChar char="•"/>
              <a:tabLst>
                <a:tab pos="1430338" algn="l"/>
                <a:tab pos="3587750" algn="l"/>
                <a:tab pos="4384675" algn="l"/>
                <a:tab pos="9331325" algn="l"/>
                <a:tab pos="11558588" algn="l"/>
              </a:tabLst>
              <a:defRPr sz="2800">
                <a:solidFill>
                  <a:srgbClr val="253957"/>
                </a:solidFill>
                <a:latin typeface="+mn-lt"/>
                <a:ea typeface="+mn-ea"/>
                <a:cs typeface="+mn-cs"/>
                <a:sym typeface="Arial Narrow"/>
              </a:defRPr>
            </a:pPr>
            <a:r>
              <a:rPr lang="ru-RU" sz="4400" b="1" dirty="0"/>
              <a:t>нет оснований </a:t>
            </a:r>
            <a:r>
              <a:rPr lang="ru-RU" sz="4400" dirty="0"/>
              <a:t>для </a:t>
            </a:r>
            <a:r>
              <a:rPr lang="ru-RU" sz="4400" dirty="0" err="1"/>
              <a:t>Грайсианского</a:t>
            </a:r>
            <a:r>
              <a:rPr lang="ru-RU" sz="4400" dirty="0"/>
              <a:t> рассуждения / порождения импликатуры</a:t>
            </a:r>
          </a:p>
        </p:txBody>
      </p:sp>
      <p:sp>
        <p:nvSpPr>
          <p:cNvPr id="9" name="Text Placeholder 2">
            <a:extLst>
              <a:ext uri="{FF2B5EF4-FFF2-40B4-BE49-F238E27FC236}">
                <a16:creationId xmlns:a16="http://schemas.microsoft.com/office/drawing/2014/main" id="{3F14BB4E-0C49-407C-9B6E-AE59DCCFD0E3}"/>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6115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Контекст 2: антропонимы</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22</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306896" y="4841776"/>
            <a:ext cx="21506375" cy="8640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i="1" dirty="0">
                <a:solidFill>
                  <a:srgbClr val="253957"/>
                </a:solidFill>
                <a:sym typeface="Arial Narrow"/>
              </a:rPr>
              <a:t>-</a:t>
            </a:r>
            <a:r>
              <a:rPr lang="en-US" sz="4400" i="1" dirty="0" err="1">
                <a:solidFill>
                  <a:srgbClr val="253957"/>
                </a:solidFill>
                <a:sym typeface="Arial Narrow"/>
              </a:rPr>
              <a:t>en</a:t>
            </a:r>
            <a:r>
              <a:rPr lang="en-US" sz="4400" i="1" dirty="0">
                <a:solidFill>
                  <a:srgbClr val="253957"/>
                </a:solidFill>
                <a:sym typeface="Arial Narrow"/>
              </a:rPr>
              <a:t> </a:t>
            </a:r>
            <a:r>
              <a:rPr lang="ru-RU" sz="4400" dirty="0">
                <a:solidFill>
                  <a:srgbClr val="253957"/>
                </a:solidFill>
                <a:sym typeface="Arial Narrow"/>
              </a:rPr>
              <a:t>обязателен с именами собственными (антропонимами)</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dirty="0">
                <a:solidFill>
                  <a:srgbClr val="253957"/>
                </a:solidFill>
                <a:sym typeface="Arial Narrow"/>
              </a:rPr>
              <a:t>зачем?</a:t>
            </a:r>
            <a:endParaRPr lang="en-US" sz="4400" dirty="0">
              <a:solidFill>
                <a:srgbClr val="253957"/>
              </a:solidFill>
              <a:sym typeface="Arial Narrow"/>
            </a:endParaRPr>
          </a:p>
          <a:p>
            <a:pPr algn="l">
              <a:spcBef>
                <a:spcPts val="2800"/>
              </a:spcBef>
              <a:buSzPct val="100000"/>
              <a:defRPr sz="2800">
                <a:solidFill>
                  <a:srgbClr val="253957"/>
                </a:solidFill>
                <a:latin typeface="+mn-lt"/>
                <a:ea typeface="+mn-ea"/>
                <a:cs typeface="+mn-cs"/>
                <a:sym typeface="Arial Narrow"/>
              </a:defRPr>
            </a:pPr>
            <a:endParaRPr lang="ru-RU" sz="4400" dirty="0"/>
          </a:p>
          <a:p>
            <a:pPr algn="l">
              <a:spcBef>
                <a:spcPts val="2800"/>
              </a:spcBef>
              <a:buSzPct val="100000"/>
              <a:defRPr sz="2800">
                <a:solidFill>
                  <a:srgbClr val="253957"/>
                </a:solidFill>
                <a:latin typeface="+mn-lt"/>
                <a:ea typeface="+mn-ea"/>
                <a:cs typeface="+mn-cs"/>
                <a:sym typeface="Arial Narrow"/>
              </a:defRPr>
            </a:pPr>
            <a:r>
              <a:rPr lang="ru-RU" sz="4400" dirty="0"/>
              <a:t>[</a:t>
            </a:r>
            <a:r>
              <a:rPr lang="en-US" sz="4400" dirty="0"/>
              <a:t>von </a:t>
            </a:r>
            <a:r>
              <a:rPr lang="en-US" sz="4400" dirty="0" err="1"/>
              <a:t>Fintel</a:t>
            </a:r>
            <a:r>
              <a:rPr lang="en-US" sz="4400" dirty="0"/>
              <a:t>, Matthewson 2008</a:t>
            </a:r>
            <a:r>
              <a:rPr lang="ru-RU" sz="4400" dirty="0"/>
              <a:t>]: тест на наличие неаккомодированной пресуппозиции </a:t>
            </a:r>
            <a:r>
              <a:rPr lang="en-US" sz="4400" dirty="0"/>
              <a:t>“Hey, wait a minute!”</a:t>
            </a:r>
            <a:endParaRPr lang="ru-RU" sz="4400" dirty="0"/>
          </a:p>
          <a:p>
            <a:pPr algn="l">
              <a:spcBef>
                <a:spcPts val="2800"/>
              </a:spcBef>
              <a:buSzPct val="100000"/>
              <a:defRPr sz="2800">
                <a:solidFill>
                  <a:srgbClr val="253957"/>
                </a:solidFill>
                <a:latin typeface="+mn-lt"/>
                <a:ea typeface="+mn-ea"/>
                <a:cs typeface="+mn-cs"/>
                <a:sym typeface="Arial Narrow"/>
              </a:defRPr>
            </a:pPr>
            <a:r>
              <a:rPr lang="ru-RU" sz="4400" dirty="0"/>
              <a:t>У имён собственных есть пресуппозиция идентифицируемости адресатом</a:t>
            </a:r>
          </a:p>
          <a:p>
            <a:pPr algn="l">
              <a:spcBef>
                <a:spcPts val="2800"/>
              </a:spcBef>
              <a:buSzPct val="100000"/>
              <a:tabLst>
                <a:tab pos="1430338" algn="l"/>
              </a:tabLst>
              <a:defRPr sz="2800">
                <a:solidFill>
                  <a:srgbClr val="253957"/>
                </a:solidFill>
                <a:latin typeface="+mn-lt"/>
                <a:ea typeface="+mn-ea"/>
                <a:cs typeface="+mn-cs"/>
                <a:sym typeface="Arial Narrow"/>
              </a:defRPr>
            </a:pPr>
            <a:r>
              <a:rPr lang="ru-RU" sz="4400" dirty="0"/>
              <a:t>(10)	Контекст: В не знает Галю.</a:t>
            </a:r>
          </a:p>
          <a:p>
            <a:pPr algn="l">
              <a:spcBef>
                <a:spcPts val="2800"/>
              </a:spcBef>
              <a:buSzPct val="100000"/>
              <a:tabLst>
                <a:tab pos="1430338" algn="l"/>
              </a:tabLst>
              <a:defRPr sz="2800">
                <a:solidFill>
                  <a:srgbClr val="253957"/>
                </a:solidFill>
                <a:latin typeface="+mn-lt"/>
                <a:ea typeface="+mn-ea"/>
                <a:cs typeface="+mn-cs"/>
                <a:sym typeface="Arial Narrow"/>
              </a:defRPr>
            </a:pPr>
            <a:r>
              <a:rPr lang="ru-RU" sz="4400" dirty="0"/>
              <a:t>	А: </a:t>
            </a:r>
            <a:r>
              <a:rPr lang="en-US" sz="4400" dirty="0">
                <a:latin typeface="Sitka Heading" panose="02000505000000020004" pitchFamily="2" charset="0"/>
              </a:rPr>
              <a:t>#</a:t>
            </a:r>
            <a:r>
              <a:rPr lang="ru-RU" sz="4400" dirty="0">
                <a:latin typeface="Sitka Heading" panose="02000505000000020004" pitchFamily="2" charset="0"/>
              </a:rPr>
              <a:t>Представляешь,</a:t>
            </a:r>
            <a:r>
              <a:rPr lang="en-US" sz="4400" dirty="0">
                <a:latin typeface="Sitka Heading" panose="02000505000000020004" pitchFamily="2" charset="0"/>
              </a:rPr>
              <a:t> </a:t>
            </a:r>
            <a:r>
              <a:rPr lang="ru-RU" sz="4400" dirty="0">
                <a:latin typeface="Sitka Heading" panose="02000505000000020004" pitchFamily="2" charset="0"/>
              </a:rPr>
              <a:t>Галя защитила докторскую!</a:t>
            </a:r>
          </a:p>
          <a:p>
            <a:pPr algn="l">
              <a:spcBef>
                <a:spcPts val="2800"/>
              </a:spcBef>
              <a:buSzPct val="100000"/>
              <a:tabLst>
                <a:tab pos="1430338" algn="l"/>
              </a:tabLst>
              <a:defRPr sz="2800">
                <a:solidFill>
                  <a:srgbClr val="253957"/>
                </a:solidFill>
                <a:latin typeface="+mn-lt"/>
                <a:ea typeface="+mn-ea"/>
                <a:cs typeface="+mn-cs"/>
                <a:sym typeface="Arial Narrow"/>
              </a:defRPr>
            </a:pPr>
            <a:r>
              <a:rPr lang="ru-RU" sz="4400" dirty="0"/>
              <a:t>	В: </a:t>
            </a:r>
            <a:r>
              <a:rPr lang="ru-RU" sz="4400" dirty="0">
                <a:latin typeface="Sitka Heading" panose="02000505000000020004" pitchFamily="2" charset="0"/>
              </a:rPr>
              <a:t>Подожди, какая Галя? </a:t>
            </a:r>
            <a:r>
              <a:rPr lang="ru-RU" sz="4400" dirty="0"/>
              <a:t>= </a:t>
            </a:r>
            <a:r>
              <a:rPr lang="en-US" sz="4000" dirty="0"/>
              <a:t>“</a:t>
            </a:r>
            <a:r>
              <a:rPr lang="ru-RU" sz="4000" dirty="0"/>
              <a:t>я не понимаю, кого ты имеешь в виду, когда говоришь «Галя»</a:t>
            </a:r>
            <a:r>
              <a:rPr lang="en-US" sz="4000" dirty="0"/>
              <a:t>”</a:t>
            </a:r>
            <a:endParaRPr lang="ru-RU" sz="4400" dirty="0"/>
          </a:p>
          <a:p>
            <a:pPr algn="l">
              <a:spcBef>
                <a:spcPts val="2800"/>
              </a:spcBef>
              <a:buSzPct val="100000"/>
              <a:defRPr sz="2800">
                <a:solidFill>
                  <a:srgbClr val="253957"/>
                </a:solidFill>
                <a:latin typeface="+mn-lt"/>
                <a:ea typeface="+mn-ea"/>
                <a:cs typeface="+mn-cs"/>
                <a:sym typeface="Arial Narrow"/>
              </a:defRPr>
            </a:pPr>
            <a:endParaRPr lang="ru-RU" sz="4400" dirty="0"/>
          </a:p>
        </p:txBody>
      </p:sp>
      <p:sp>
        <p:nvSpPr>
          <p:cNvPr id="9" name="Text Placeholder 2">
            <a:extLst>
              <a:ext uri="{FF2B5EF4-FFF2-40B4-BE49-F238E27FC236}">
                <a16:creationId xmlns:a16="http://schemas.microsoft.com/office/drawing/2014/main" id="{57EB3918-468A-4078-AFF6-695B1D323E06}"/>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62647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Контекст 2: антропонимы</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23</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306896" y="4841776"/>
            <a:ext cx="21506375" cy="8640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i="1" dirty="0">
                <a:solidFill>
                  <a:srgbClr val="253957"/>
                </a:solidFill>
                <a:sym typeface="Arial Narrow"/>
              </a:rPr>
              <a:t>-</a:t>
            </a:r>
            <a:r>
              <a:rPr lang="en-US" sz="4400" i="1" dirty="0" err="1">
                <a:solidFill>
                  <a:srgbClr val="253957"/>
                </a:solidFill>
                <a:sym typeface="Arial Narrow"/>
              </a:rPr>
              <a:t>en</a:t>
            </a:r>
            <a:r>
              <a:rPr lang="en-US" sz="4400" i="1" dirty="0">
                <a:solidFill>
                  <a:srgbClr val="253957"/>
                </a:solidFill>
                <a:sym typeface="Arial Narrow"/>
              </a:rPr>
              <a:t> </a:t>
            </a:r>
            <a:r>
              <a:rPr lang="ru-RU" sz="4400" dirty="0">
                <a:solidFill>
                  <a:srgbClr val="253957"/>
                </a:solidFill>
                <a:sym typeface="Arial Narrow"/>
              </a:rPr>
              <a:t>обязателен с именами собственными (антропонимами)</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dirty="0">
                <a:solidFill>
                  <a:srgbClr val="253957"/>
                </a:solidFill>
                <a:sym typeface="Arial Narrow"/>
              </a:rPr>
              <a:t>Гипотеза 3: чтобы помочь аккомодировать пресуппозицию идентифицируемости!</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ru-RU" sz="4400" dirty="0">
              <a:solidFill>
                <a:srgbClr val="253957"/>
              </a:solidFill>
              <a:sym typeface="Arial Narrow"/>
            </a:endParaRPr>
          </a:p>
          <a:p>
            <a:pPr>
              <a:spcBef>
                <a:spcPts val="2800"/>
              </a:spcBef>
              <a:buSzPct val="100000"/>
              <a:defRPr sz="2800">
                <a:solidFill>
                  <a:srgbClr val="253957"/>
                </a:solidFill>
                <a:latin typeface="+mn-lt"/>
                <a:ea typeface="+mn-ea"/>
                <a:cs typeface="+mn-cs"/>
                <a:sym typeface="Arial Narrow"/>
              </a:defRPr>
            </a:pPr>
            <a:r>
              <a:rPr lang="ru-RU" sz="6000" dirty="0">
                <a:solidFill>
                  <a:srgbClr val="253957"/>
                </a:solidFill>
                <a:sym typeface="Arial Narrow"/>
              </a:rPr>
              <a:t>Как этому способствует семантика </a:t>
            </a:r>
            <a:r>
              <a:rPr lang="ru-RU" sz="6000" i="1" dirty="0">
                <a:solidFill>
                  <a:srgbClr val="253957"/>
                </a:solidFill>
                <a:sym typeface="Arial Narrow"/>
              </a:rPr>
              <a:t>-</a:t>
            </a:r>
            <a:r>
              <a:rPr lang="en-US" sz="6000" i="1" dirty="0" err="1">
                <a:solidFill>
                  <a:srgbClr val="253957"/>
                </a:solidFill>
                <a:sym typeface="Arial Narrow"/>
              </a:rPr>
              <a:t>en</a:t>
            </a:r>
            <a:r>
              <a:rPr lang="en-US" sz="6000" dirty="0">
                <a:solidFill>
                  <a:srgbClr val="253957"/>
                </a:solidFill>
                <a:sym typeface="Arial Narrow"/>
              </a:rPr>
              <a:t>?</a:t>
            </a:r>
          </a:p>
        </p:txBody>
      </p:sp>
      <p:sp>
        <p:nvSpPr>
          <p:cNvPr id="9" name="Text Placeholder 2">
            <a:extLst>
              <a:ext uri="{FF2B5EF4-FFF2-40B4-BE49-F238E27FC236}">
                <a16:creationId xmlns:a16="http://schemas.microsoft.com/office/drawing/2014/main" id="{D65CCA8E-3321-42F4-B6E7-7D47A245ECB2}"/>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93725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err="1"/>
              <a:t>РАСшИРЕННЫЙ</a:t>
            </a:r>
            <a:r>
              <a:rPr lang="ru-RU" dirty="0"/>
              <a:t> ПОСЕССИВ?</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24</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438812" y="4697760"/>
            <a:ext cx="21506375" cy="8075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spcBef>
                <a:spcPts val="4800"/>
              </a:spcBef>
              <a:buSzPct val="100000"/>
              <a:defRPr sz="2800">
                <a:solidFill>
                  <a:srgbClr val="253957"/>
                </a:solidFill>
                <a:latin typeface="+mn-lt"/>
                <a:ea typeface="+mn-ea"/>
                <a:cs typeface="+mn-cs"/>
                <a:sym typeface="Arial Narrow"/>
              </a:defRPr>
            </a:pPr>
            <a:r>
              <a:rPr lang="ru-RU" sz="4400" dirty="0">
                <a:solidFill>
                  <a:srgbClr val="253957"/>
                </a:solidFill>
                <a:sym typeface="Arial Narrow"/>
              </a:rPr>
              <a:t>Предположительно: и </a:t>
            </a:r>
            <a:r>
              <a:rPr lang="en-US" sz="4400" i="1" dirty="0">
                <a:solidFill>
                  <a:srgbClr val="253957"/>
                </a:solidFill>
                <a:sym typeface="Arial Narrow"/>
              </a:rPr>
              <a:t>-</a:t>
            </a:r>
            <a:r>
              <a:rPr lang="en-US" sz="4400" i="1" dirty="0" err="1">
                <a:solidFill>
                  <a:srgbClr val="253957"/>
                </a:solidFill>
                <a:sym typeface="Arial Narrow"/>
              </a:rPr>
              <a:t>en</a:t>
            </a:r>
            <a:r>
              <a:rPr lang="en-US" sz="4400" dirty="0">
                <a:solidFill>
                  <a:srgbClr val="253957"/>
                </a:solidFill>
                <a:sym typeface="Arial Narrow"/>
              </a:rPr>
              <a:t>, </a:t>
            </a:r>
            <a:r>
              <a:rPr lang="ru-RU" sz="4400" dirty="0">
                <a:solidFill>
                  <a:srgbClr val="253957"/>
                </a:solidFill>
                <a:sym typeface="Arial Narrow"/>
              </a:rPr>
              <a:t>и </a:t>
            </a:r>
            <a:r>
              <a:rPr lang="en-US" sz="4400" i="1" dirty="0">
                <a:solidFill>
                  <a:srgbClr val="253957"/>
                </a:solidFill>
                <a:sym typeface="Arial Narrow"/>
              </a:rPr>
              <a:t>-</a:t>
            </a:r>
            <a:r>
              <a:rPr lang="en-US" sz="4400" i="1" dirty="0" err="1">
                <a:solidFill>
                  <a:srgbClr val="253957"/>
                </a:solidFill>
                <a:sym typeface="Arial Narrow"/>
              </a:rPr>
              <a:t>ew</a:t>
            </a:r>
            <a:r>
              <a:rPr lang="en-US" sz="4400" dirty="0">
                <a:solidFill>
                  <a:srgbClr val="253957"/>
                </a:solidFill>
                <a:sym typeface="Arial Narrow"/>
              </a:rPr>
              <a:t> </a:t>
            </a:r>
            <a:r>
              <a:rPr lang="ru-RU" sz="4400" dirty="0">
                <a:solidFill>
                  <a:srgbClr val="253957"/>
                </a:solidFill>
                <a:sym typeface="Arial Narrow"/>
              </a:rPr>
              <a:t>обладают расширенной посессивной семантикой</a:t>
            </a:r>
          </a:p>
          <a:p>
            <a:pPr>
              <a:spcBef>
                <a:spcPts val="4800"/>
              </a:spcBef>
              <a:buSzPct val="100000"/>
              <a:defRPr sz="2800">
                <a:solidFill>
                  <a:srgbClr val="253957"/>
                </a:solidFill>
                <a:latin typeface="+mn-lt"/>
                <a:ea typeface="+mn-ea"/>
                <a:cs typeface="+mn-cs"/>
                <a:sym typeface="Arial Narrow"/>
              </a:defRPr>
            </a:pPr>
            <a:r>
              <a:rPr lang="ru-RU" sz="4400" dirty="0">
                <a:solidFill>
                  <a:srgbClr val="253957"/>
                </a:solidFill>
                <a:sym typeface="Arial Narrow"/>
              </a:rPr>
              <a:t>Неформально: </a:t>
            </a:r>
            <a:r>
              <a:rPr lang="en-US" sz="4400" dirty="0">
                <a:solidFill>
                  <a:srgbClr val="253957"/>
                </a:solidFill>
                <a:sym typeface="Arial Narrow"/>
              </a:rPr>
              <a:t>“</a:t>
            </a:r>
            <a:r>
              <a:rPr lang="ru-RU" sz="4400" dirty="0">
                <a:solidFill>
                  <a:srgbClr val="253957"/>
                </a:solidFill>
                <a:sym typeface="Arial Narrow"/>
              </a:rPr>
              <a:t>существует какое-то отношение связывающее посессора (</a:t>
            </a:r>
            <a:r>
              <a:rPr lang="en-US" sz="4400" dirty="0">
                <a:solidFill>
                  <a:srgbClr val="253957"/>
                </a:solidFill>
                <a:sym typeface="Arial Narrow"/>
              </a:rPr>
              <a:t>2SG </a:t>
            </a:r>
            <a:r>
              <a:rPr lang="ru-RU" sz="4400" dirty="0">
                <a:solidFill>
                  <a:srgbClr val="253957"/>
                </a:solidFill>
                <a:sym typeface="Arial Narrow"/>
              </a:rPr>
              <a:t>или </a:t>
            </a:r>
            <a:r>
              <a:rPr lang="en-US" sz="4400" dirty="0">
                <a:solidFill>
                  <a:srgbClr val="253957"/>
                </a:solidFill>
                <a:sym typeface="Arial Narrow"/>
              </a:rPr>
              <a:t>1PL) </a:t>
            </a:r>
            <a:r>
              <a:rPr lang="ru-RU" sz="4400" dirty="0">
                <a:solidFill>
                  <a:srgbClr val="253957"/>
                </a:solidFill>
                <a:sym typeface="Arial Narrow"/>
              </a:rPr>
              <a:t>с референтом, обозначенным данной ИГ</a:t>
            </a:r>
            <a:r>
              <a:rPr lang="en-US" sz="4400" dirty="0">
                <a:solidFill>
                  <a:srgbClr val="253957"/>
                </a:solidFill>
                <a:sym typeface="Arial Narrow"/>
              </a:rPr>
              <a:t>”</a:t>
            </a:r>
            <a:r>
              <a:rPr lang="ru-RU" sz="4400" dirty="0">
                <a:solidFill>
                  <a:srgbClr val="253957"/>
                </a:solidFill>
                <a:sym typeface="Arial Narrow"/>
              </a:rPr>
              <a:t> </a:t>
            </a:r>
            <a:r>
              <a:rPr lang="ru-RU" sz="3200" dirty="0">
                <a:solidFill>
                  <a:srgbClr val="253957"/>
                </a:solidFill>
                <a:sym typeface="Arial Narrow"/>
              </a:rPr>
              <a:t>(формально см. [</a:t>
            </a:r>
            <a:r>
              <a:rPr lang="en-US" sz="3200" dirty="0">
                <a:solidFill>
                  <a:srgbClr val="253957"/>
                </a:solidFill>
                <a:sym typeface="Arial Narrow"/>
              </a:rPr>
              <a:t>Barker 2011</a:t>
            </a:r>
            <a:r>
              <a:rPr lang="ru-RU" sz="3200" dirty="0">
                <a:solidFill>
                  <a:srgbClr val="253957"/>
                </a:solidFill>
                <a:sym typeface="Arial Narrow"/>
              </a:rPr>
              <a:t>]</a:t>
            </a:r>
            <a:r>
              <a:rPr lang="en-US" sz="3200" dirty="0">
                <a:solidFill>
                  <a:srgbClr val="253957"/>
                </a:solidFill>
                <a:sym typeface="Arial Narrow"/>
              </a:rPr>
              <a:t>)</a:t>
            </a:r>
            <a:endParaRPr lang="ru-RU" sz="3200" dirty="0">
              <a:solidFill>
                <a:srgbClr val="253957"/>
              </a:solidFill>
              <a:sym typeface="Arial Narrow"/>
            </a:endParaRPr>
          </a:p>
          <a:p>
            <a:pPr>
              <a:spcBef>
                <a:spcPts val="4800"/>
              </a:spcBef>
              <a:buSzPct val="100000"/>
              <a:defRPr sz="2800">
                <a:solidFill>
                  <a:srgbClr val="253957"/>
                </a:solidFill>
                <a:latin typeface="+mn-lt"/>
                <a:ea typeface="+mn-ea"/>
                <a:cs typeface="+mn-cs"/>
                <a:sym typeface="Arial Narrow"/>
              </a:defRPr>
            </a:pPr>
            <a:r>
              <a:rPr lang="ru-RU" sz="4400" dirty="0">
                <a:solidFill>
                  <a:srgbClr val="253957"/>
                </a:solidFill>
                <a:sym typeface="Arial Narrow"/>
              </a:rPr>
              <a:t>Например, отношение </a:t>
            </a:r>
            <a:r>
              <a:rPr lang="en-US" sz="4400" dirty="0">
                <a:solidFill>
                  <a:srgbClr val="253957"/>
                </a:solidFill>
                <a:sym typeface="Arial Narrow"/>
              </a:rPr>
              <a:t>“</a:t>
            </a:r>
            <a:r>
              <a:rPr lang="en-US" sz="4400" dirty="0" err="1">
                <a:solidFill>
                  <a:srgbClr val="253957"/>
                </a:solidFill>
                <a:sym typeface="Arial Narrow"/>
              </a:rPr>
              <a:t>Psee</a:t>
            </a:r>
            <a:r>
              <a:rPr lang="en-US" sz="4400" dirty="0">
                <a:solidFill>
                  <a:srgbClr val="253957"/>
                </a:solidFill>
                <a:sym typeface="Arial Narrow"/>
              </a:rPr>
              <a:t> </a:t>
            </a:r>
            <a:r>
              <a:rPr lang="ru-RU" sz="4400" dirty="0">
                <a:solidFill>
                  <a:srgbClr val="253957"/>
                </a:solidFill>
                <a:sym typeface="Arial Narrow"/>
              </a:rPr>
              <a:t>уникально идентифицируем </a:t>
            </a:r>
            <a:r>
              <a:rPr lang="en-US" sz="4400" dirty="0" err="1">
                <a:solidFill>
                  <a:srgbClr val="253957"/>
                </a:solidFill>
                <a:sym typeface="Arial Narrow"/>
              </a:rPr>
              <a:t>Psor</a:t>
            </a:r>
            <a:r>
              <a:rPr lang="en-US" sz="4400" dirty="0">
                <a:solidFill>
                  <a:srgbClr val="253957"/>
                </a:solidFill>
                <a:sym typeface="Arial Narrow"/>
              </a:rPr>
              <a:t>’</a:t>
            </a:r>
            <a:r>
              <a:rPr lang="ru-RU" sz="4400" dirty="0">
                <a:solidFill>
                  <a:srgbClr val="253957"/>
                </a:solidFill>
                <a:sym typeface="Arial Narrow"/>
              </a:rPr>
              <a:t>ом</a:t>
            </a:r>
            <a:r>
              <a:rPr lang="en-US" sz="4400" dirty="0">
                <a:solidFill>
                  <a:srgbClr val="253957"/>
                </a:solidFill>
                <a:sym typeface="Arial Narrow"/>
              </a:rPr>
              <a:t>”</a:t>
            </a:r>
            <a:endParaRPr lang="ru-RU" sz="4400" dirty="0">
              <a:solidFill>
                <a:srgbClr val="253957"/>
              </a:solidFill>
              <a:sym typeface="Arial Narrow"/>
            </a:endParaRPr>
          </a:p>
          <a:p>
            <a:pPr>
              <a:spcBef>
                <a:spcPts val="4800"/>
              </a:spcBef>
              <a:buSzPct val="100000"/>
              <a:defRPr sz="2800">
                <a:solidFill>
                  <a:srgbClr val="253957"/>
                </a:solidFill>
                <a:latin typeface="+mn-lt"/>
                <a:ea typeface="+mn-ea"/>
                <a:cs typeface="+mn-cs"/>
                <a:sym typeface="Arial Narrow"/>
              </a:defRPr>
            </a:pPr>
            <a:r>
              <a:rPr lang="ru-RU" sz="4400" dirty="0">
                <a:solidFill>
                  <a:srgbClr val="253957"/>
                </a:solidFill>
                <a:sym typeface="Arial Narrow"/>
              </a:rPr>
              <a:t>Это объясняет употребления </a:t>
            </a:r>
            <a:r>
              <a:rPr lang="ru-RU" sz="4400" i="1" dirty="0">
                <a:solidFill>
                  <a:srgbClr val="253957"/>
                </a:solidFill>
                <a:sym typeface="Arial Narrow"/>
              </a:rPr>
              <a:t>-</a:t>
            </a:r>
            <a:r>
              <a:rPr lang="en-US" sz="4400" i="1" dirty="0" err="1">
                <a:solidFill>
                  <a:srgbClr val="253957"/>
                </a:solidFill>
                <a:sym typeface="Arial Narrow"/>
              </a:rPr>
              <a:t>en</a:t>
            </a:r>
            <a:r>
              <a:rPr lang="en-US" sz="4400" dirty="0">
                <a:solidFill>
                  <a:srgbClr val="253957"/>
                </a:solidFill>
                <a:sym typeface="Arial Narrow"/>
              </a:rPr>
              <a:t> </a:t>
            </a:r>
            <a:r>
              <a:rPr lang="ru-RU" sz="4400" dirty="0">
                <a:solidFill>
                  <a:srgbClr val="253957"/>
                </a:solidFill>
                <a:sym typeface="Arial Narrow"/>
              </a:rPr>
              <a:t>в </a:t>
            </a:r>
            <a:r>
              <a:rPr lang="ru-RU" sz="4400" dirty="0" err="1">
                <a:solidFill>
                  <a:srgbClr val="253957"/>
                </a:solidFill>
                <a:sym typeface="Arial Narrow"/>
              </a:rPr>
              <a:t>артиклевых</a:t>
            </a:r>
            <a:r>
              <a:rPr lang="ru-RU" sz="4400" dirty="0">
                <a:solidFill>
                  <a:srgbClr val="253957"/>
                </a:solidFill>
                <a:sym typeface="Arial Narrow"/>
              </a:rPr>
              <a:t> контекстах и употребления </a:t>
            </a:r>
            <a:r>
              <a:rPr lang="en-US" sz="4400" i="1" dirty="0">
                <a:solidFill>
                  <a:srgbClr val="253957"/>
                </a:solidFill>
                <a:sym typeface="Arial Narrow"/>
              </a:rPr>
              <a:t>-</a:t>
            </a:r>
            <a:r>
              <a:rPr lang="en-US" sz="4400" i="1" dirty="0" err="1">
                <a:solidFill>
                  <a:srgbClr val="253957"/>
                </a:solidFill>
                <a:sym typeface="Arial Narrow"/>
              </a:rPr>
              <a:t>ew</a:t>
            </a:r>
            <a:r>
              <a:rPr lang="en-US" sz="4400" dirty="0">
                <a:solidFill>
                  <a:srgbClr val="253957"/>
                </a:solidFill>
                <a:sym typeface="Arial Narrow"/>
              </a:rPr>
              <a:t> </a:t>
            </a:r>
            <a:r>
              <a:rPr lang="ru-RU" sz="4400" dirty="0">
                <a:solidFill>
                  <a:srgbClr val="253957"/>
                </a:solidFill>
                <a:sym typeface="Arial Narrow"/>
              </a:rPr>
              <a:t>с глобально уникальными референтами</a:t>
            </a:r>
          </a:p>
          <a:p>
            <a:pPr>
              <a:spcBef>
                <a:spcPts val="4800"/>
              </a:spcBef>
              <a:buSzPct val="100000"/>
              <a:defRPr sz="2800">
                <a:solidFill>
                  <a:srgbClr val="253957"/>
                </a:solidFill>
                <a:latin typeface="+mn-lt"/>
                <a:ea typeface="+mn-ea"/>
                <a:cs typeface="+mn-cs"/>
                <a:sym typeface="Arial Narrow"/>
              </a:defRPr>
            </a:pPr>
            <a:r>
              <a:rPr lang="ru-RU" sz="3600" dirty="0">
                <a:solidFill>
                  <a:srgbClr val="253957"/>
                </a:solidFill>
                <a:sym typeface="Arial Narrow"/>
              </a:rPr>
              <a:t>(При любом анализе проблемы с антропонимами для других контекстов необходимы </a:t>
            </a:r>
            <a:r>
              <a:rPr lang="en-US" sz="3600" dirty="0">
                <a:solidFill>
                  <a:srgbClr val="253957"/>
                </a:solidFill>
                <a:sym typeface="Arial Narrow"/>
              </a:rPr>
              <a:t>“</a:t>
            </a:r>
            <a:r>
              <a:rPr lang="ru-RU" sz="3600" dirty="0">
                <a:solidFill>
                  <a:srgbClr val="253957"/>
                </a:solidFill>
                <a:sym typeface="Arial Narrow"/>
              </a:rPr>
              <a:t>расширенные </a:t>
            </a:r>
            <a:r>
              <a:rPr lang="ru-RU" sz="3600" dirty="0" err="1">
                <a:solidFill>
                  <a:srgbClr val="253957"/>
                </a:solidFill>
                <a:sym typeface="Arial Narrow"/>
              </a:rPr>
              <a:t>посессивы</a:t>
            </a:r>
            <a:r>
              <a:rPr lang="en-US" sz="3600" dirty="0">
                <a:solidFill>
                  <a:srgbClr val="253957"/>
                </a:solidFill>
                <a:sym typeface="Arial Narrow"/>
              </a:rPr>
              <a:t>”</a:t>
            </a:r>
            <a:r>
              <a:rPr lang="ru-RU" sz="3600" dirty="0">
                <a:solidFill>
                  <a:srgbClr val="253957"/>
                </a:solidFill>
                <a:sym typeface="Arial Narrow"/>
              </a:rPr>
              <a:t>)</a:t>
            </a:r>
          </a:p>
          <a:p>
            <a:pPr algn="l">
              <a:spcBef>
                <a:spcPts val="2800"/>
              </a:spcBef>
              <a:buSzPct val="100000"/>
              <a:defRPr sz="2800">
                <a:solidFill>
                  <a:srgbClr val="253957"/>
                </a:solidFill>
                <a:latin typeface="+mn-lt"/>
                <a:ea typeface="+mn-ea"/>
                <a:cs typeface="+mn-cs"/>
                <a:sym typeface="Arial Narrow"/>
              </a:defRPr>
            </a:pPr>
            <a:endParaRPr lang="en-US" sz="4400" dirty="0">
              <a:solidFill>
                <a:srgbClr val="253957"/>
              </a:solidFill>
              <a:sym typeface="Arial Narrow"/>
            </a:endParaRPr>
          </a:p>
        </p:txBody>
      </p:sp>
      <p:sp>
        <p:nvSpPr>
          <p:cNvPr id="9" name="Text Placeholder 2">
            <a:extLst>
              <a:ext uri="{FF2B5EF4-FFF2-40B4-BE49-F238E27FC236}">
                <a16:creationId xmlns:a16="http://schemas.microsoft.com/office/drawing/2014/main" id="{4DD09D1F-7D3C-4009-84C6-304082FFC52C}"/>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27867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Расширенный посессив?</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25</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306896" y="4841776"/>
            <a:ext cx="21506375" cy="8640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i="1" dirty="0">
                <a:solidFill>
                  <a:srgbClr val="253957"/>
                </a:solidFill>
                <a:sym typeface="Arial Narrow"/>
              </a:rPr>
              <a:t>-</a:t>
            </a:r>
            <a:r>
              <a:rPr lang="en-US" sz="4400" i="1" dirty="0" err="1">
                <a:solidFill>
                  <a:srgbClr val="253957"/>
                </a:solidFill>
                <a:sym typeface="Arial Narrow"/>
              </a:rPr>
              <a:t>en</a:t>
            </a:r>
            <a:r>
              <a:rPr lang="en-US" sz="4400" i="1" dirty="0">
                <a:solidFill>
                  <a:srgbClr val="253957"/>
                </a:solidFill>
                <a:sym typeface="Arial Narrow"/>
              </a:rPr>
              <a:t> </a:t>
            </a:r>
            <a:r>
              <a:rPr lang="ru-RU" sz="4400" dirty="0">
                <a:solidFill>
                  <a:srgbClr val="253957"/>
                </a:solidFill>
                <a:sym typeface="Arial Narrow"/>
              </a:rPr>
              <a:t>обязателен с именами собственными (антропонимами)</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dirty="0">
                <a:solidFill>
                  <a:srgbClr val="253957"/>
                </a:solidFill>
                <a:sym typeface="Arial Narrow"/>
              </a:rPr>
              <a:t>в этих случаях </a:t>
            </a:r>
            <a:r>
              <a:rPr lang="en-US" sz="4400" i="1" dirty="0">
                <a:solidFill>
                  <a:srgbClr val="253957"/>
                </a:solidFill>
                <a:sym typeface="Arial Narrow"/>
              </a:rPr>
              <a:t>-</a:t>
            </a:r>
            <a:r>
              <a:rPr lang="en-US" sz="4400" i="1" dirty="0" err="1">
                <a:solidFill>
                  <a:srgbClr val="253957"/>
                </a:solidFill>
                <a:sym typeface="Arial Narrow"/>
              </a:rPr>
              <a:t>en</a:t>
            </a:r>
            <a:r>
              <a:rPr lang="en-US" sz="4400" dirty="0">
                <a:solidFill>
                  <a:srgbClr val="253957"/>
                </a:solidFill>
                <a:sym typeface="Arial Narrow"/>
              </a:rPr>
              <a:t> </a:t>
            </a:r>
            <a:r>
              <a:rPr lang="ru-RU" sz="4400" dirty="0">
                <a:solidFill>
                  <a:srgbClr val="253957"/>
                </a:solidFill>
                <a:sym typeface="Arial Narrow"/>
              </a:rPr>
              <a:t>сообщает адресату </a:t>
            </a:r>
            <a:r>
              <a:rPr lang="en-US" sz="4400" dirty="0">
                <a:solidFill>
                  <a:srgbClr val="253957"/>
                </a:solidFill>
                <a:sym typeface="Arial Narrow"/>
              </a:rPr>
              <a:t>“</a:t>
            </a:r>
            <a:r>
              <a:rPr lang="ru-RU" sz="4400" dirty="0">
                <a:solidFill>
                  <a:srgbClr val="253957"/>
                </a:solidFill>
                <a:sym typeface="Arial Narrow"/>
              </a:rPr>
              <a:t>ты знаешь того, о ком я говорю</a:t>
            </a:r>
            <a:r>
              <a:rPr lang="en-US" sz="4400" dirty="0">
                <a:solidFill>
                  <a:srgbClr val="253957"/>
                </a:solidFill>
                <a:sym typeface="Arial Narrow"/>
              </a:rPr>
              <a:t>”</a:t>
            </a:r>
            <a:r>
              <a:rPr lang="ru-RU" sz="4400" dirty="0">
                <a:solidFill>
                  <a:srgbClr val="253957"/>
                </a:solidFill>
                <a:sym typeface="Arial Narrow"/>
              </a:rPr>
              <a:t> (ср. (11))</a:t>
            </a:r>
            <a:endParaRPr lang="en-US" sz="4400" dirty="0">
              <a:solidFill>
                <a:srgbClr val="253957"/>
              </a:solidFill>
              <a:sym typeface="Arial Narrow"/>
            </a:endParaRPr>
          </a:p>
          <a:p>
            <a:pPr algn="l">
              <a:spcBef>
                <a:spcPts val="2800"/>
              </a:spcBef>
              <a:buSzPct val="100000"/>
              <a:defRPr sz="2800">
                <a:solidFill>
                  <a:srgbClr val="253957"/>
                </a:solidFill>
                <a:latin typeface="+mn-lt"/>
                <a:ea typeface="+mn-ea"/>
                <a:cs typeface="+mn-cs"/>
                <a:sym typeface="Arial Narrow"/>
              </a:defRPr>
            </a:pPr>
            <a:endParaRPr lang="ru-RU" sz="4400" dirty="0"/>
          </a:p>
          <a:p>
            <a:pPr algn="l">
              <a:spcBef>
                <a:spcPts val="2800"/>
              </a:spcBef>
              <a:buSzPct val="100000"/>
              <a:tabLst>
                <a:tab pos="1430338" algn="l"/>
              </a:tabLst>
              <a:defRPr sz="2800">
                <a:solidFill>
                  <a:srgbClr val="253957"/>
                </a:solidFill>
                <a:latin typeface="+mn-lt"/>
                <a:ea typeface="+mn-ea"/>
                <a:cs typeface="+mn-cs"/>
                <a:sym typeface="Arial Narrow"/>
              </a:defRPr>
            </a:pPr>
            <a:r>
              <a:rPr lang="ru-RU" sz="4400" dirty="0"/>
              <a:t>(11)	Контекст: В не знает Галю.</a:t>
            </a:r>
          </a:p>
          <a:p>
            <a:pPr algn="l">
              <a:spcBef>
                <a:spcPts val="2800"/>
              </a:spcBef>
              <a:buSzPct val="100000"/>
              <a:tabLst>
                <a:tab pos="1430338" algn="l"/>
              </a:tabLst>
              <a:defRPr sz="2800">
                <a:solidFill>
                  <a:srgbClr val="253957"/>
                </a:solidFill>
                <a:latin typeface="+mn-lt"/>
                <a:ea typeface="+mn-ea"/>
                <a:cs typeface="+mn-cs"/>
                <a:sym typeface="Arial Narrow"/>
              </a:defRPr>
            </a:pPr>
            <a:r>
              <a:rPr lang="ru-RU" sz="4400" dirty="0"/>
              <a:t>	А: </a:t>
            </a:r>
            <a:r>
              <a:rPr lang="en-US" sz="4400" dirty="0">
                <a:latin typeface="Sitka Heading" panose="02000505000000020004" pitchFamily="2" charset="0"/>
              </a:rPr>
              <a:t>#</a:t>
            </a:r>
            <a:r>
              <a:rPr lang="ru-RU" sz="4400" dirty="0">
                <a:latin typeface="Sitka Heading" panose="02000505000000020004" pitchFamily="2" charset="0"/>
              </a:rPr>
              <a:t>Представляешь,</a:t>
            </a:r>
            <a:r>
              <a:rPr lang="en-US" sz="4400" dirty="0">
                <a:latin typeface="Sitka Heading" panose="02000505000000020004" pitchFamily="2" charset="0"/>
              </a:rPr>
              <a:t> </a:t>
            </a:r>
            <a:r>
              <a:rPr lang="ru-RU" sz="4400" dirty="0">
                <a:latin typeface="Sitka Heading" panose="02000505000000020004" pitchFamily="2" charset="0"/>
              </a:rPr>
              <a:t>Галя защитила докторскую!</a:t>
            </a:r>
          </a:p>
          <a:p>
            <a:pPr algn="l">
              <a:spcBef>
                <a:spcPts val="2800"/>
              </a:spcBef>
              <a:buSzPct val="100000"/>
              <a:tabLst>
                <a:tab pos="1430338" algn="l"/>
              </a:tabLst>
              <a:defRPr sz="2800">
                <a:solidFill>
                  <a:srgbClr val="253957"/>
                </a:solidFill>
                <a:latin typeface="+mn-lt"/>
                <a:ea typeface="+mn-ea"/>
                <a:cs typeface="+mn-cs"/>
                <a:sym typeface="Arial Narrow"/>
              </a:defRPr>
            </a:pPr>
            <a:r>
              <a:rPr lang="ru-RU" sz="4400" dirty="0"/>
              <a:t>	В: </a:t>
            </a:r>
            <a:r>
              <a:rPr lang="ru-RU" sz="4400" dirty="0">
                <a:latin typeface="Sitka Heading" panose="02000505000000020004" pitchFamily="2" charset="0"/>
              </a:rPr>
              <a:t>Подожди, какая Галя? </a:t>
            </a:r>
            <a:endParaRPr lang="ru-RU" sz="4400" dirty="0">
              <a:latin typeface="+mn-lt"/>
            </a:endParaRPr>
          </a:p>
          <a:p>
            <a:pPr algn="l">
              <a:spcBef>
                <a:spcPts val="2800"/>
              </a:spcBef>
              <a:buSzPct val="100000"/>
              <a:tabLst>
                <a:tab pos="1430338" algn="l"/>
              </a:tabLst>
              <a:defRPr sz="2800">
                <a:solidFill>
                  <a:srgbClr val="253957"/>
                </a:solidFill>
                <a:latin typeface="+mn-lt"/>
                <a:ea typeface="+mn-ea"/>
                <a:cs typeface="+mn-cs"/>
                <a:sym typeface="Arial Narrow"/>
              </a:defRPr>
            </a:pPr>
            <a:r>
              <a:rPr lang="ru-RU" sz="4400" dirty="0">
                <a:latin typeface="+mn-lt"/>
              </a:rPr>
              <a:t>	</a:t>
            </a:r>
            <a:r>
              <a:rPr lang="ru-RU" sz="4400" dirty="0"/>
              <a:t>А: </a:t>
            </a:r>
            <a:r>
              <a:rPr lang="ru-RU" sz="4400" b="1" dirty="0">
                <a:latin typeface="Sitka Heading" panose="02000505000000020004" pitchFamily="2" charset="0"/>
              </a:rPr>
              <a:t>Твоя</a:t>
            </a:r>
            <a:r>
              <a:rPr lang="ru-RU" sz="4400" dirty="0">
                <a:latin typeface="Sitka Heading" panose="02000505000000020004" pitchFamily="2" charset="0"/>
              </a:rPr>
              <a:t> Галя. // С которой ты меня недавно познакомила.</a:t>
            </a:r>
          </a:p>
          <a:p>
            <a:pPr algn="l">
              <a:spcBef>
                <a:spcPts val="2800"/>
              </a:spcBef>
              <a:buSzPct val="100000"/>
              <a:defRPr sz="2800">
                <a:solidFill>
                  <a:srgbClr val="253957"/>
                </a:solidFill>
                <a:latin typeface="+mn-lt"/>
                <a:ea typeface="+mn-ea"/>
                <a:cs typeface="+mn-cs"/>
                <a:sym typeface="Arial Narrow"/>
              </a:defRPr>
            </a:pPr>
            <a:endParaRPr lang="ru-RU" sz="4400" dirty="0"/>
          </a:p>
        </p:txBody>
      </p:sp>
      <p:sp>
        <p:nvSpPr>
          <p:cNvPr id="9" name="Text Placeholder 2">
            <a:extLst>
              <a:ext uri="{FF2B5EF4-FFF2-40B4-BE49-F238E27FC236}">
                <a16:creationId xmlns:a16="http://schemas.microsoft.com/office/drawing/2014/main" id="{F257EA13-6940-47B5-ACFF-B20773A8B91D}"/>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105648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Расширенный посессив?</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26</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306896" y="4841776"/>
            <a:ext cx="21506375" cy="8640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i="1" dirty="0">
                <a:solidFill>
                  <a:srgbClr val="253957"/>
                </a:solidFill>
                <a:sym typeface="Arial Narrow"/>
              </a:rPr>
              <a:t>-</a:t>
            </a:r>
            <a:r>
              <a:rPr lang="en-US" sz="4400" i="1" dirty="0" err="1">
                <a:solidFill>
                  <a:srgbClr val="253957"/>
                </a:solidFill>
                <a:sym typeface="Arial Narrow"/>
              </a:rPr>
              <a:t>en</a:t>
            </a:r>
            <a:r>
              <a:rPr lang="en-US" sz="4400" i="1" dirty="0">
                <a:solidFill>
                  <a:srgbClr val="253957"/>
                </a:solidFill>
                <a:sym typeface="Arial Narrow"/>
              </a:rPr>
              <a:t> </a:t>
            </a:r>
            <a:r>
              <a:rPr lang="ru-RU" sz="4400" dirty="0">
                <a:solidFill>
                  <a:srgbClr val="253957"/>
                </a:solidFill>
                <a:sym typeface="Arial Narrow"/>
              </a:rPr>
              <a:t>обязателен с именами собственными (антропонимами)</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dirty="0">
                <a:solidFill>
                  <a:srgbClr val="253957"/>
                </a:solidFill>
                <a:sym typeface="Arial Narrow"/>
              </a:rPr>
              <a:t>в этих случаях </a:t>
            </a:r>
            <a:r>
              <a:rPr lang="en-US" sz="4400" i="1" dirty="0">
                <a:solidFill>
                  <a:srgbClr val="253957"/>
                </a:solidFill>
                <a:sym typeface="Arial Narrow"/>
              </a:rPr>
              <a:t>-</a:t>
            </a:r>
            <a:r>
              <a:rPr lang="en-US" sz="4400" i="1" dirty="0" err="1">
                <a:solidFill>
                  <a:srgbClr val="253957"/>
                </a:solidFill>
                <a:sym typeface="Arial Narrow"/>
              </a:rPr>
              <a:t>en</a:t>
            </a:r>
            <a:r>
              <a:rPr lang="en-US" sz="4400" dirty="0">
                <a:solidFill>
                  <a:srgbClr val="253957"/>
                </a:solidFill>
                <a:sym typeface="Arial Narrow"/>
              </a:rPr>
              <a:t> </a:t>
            </a:r>
            <a:r>
              <a:rPr lang="ru-RU" sz="4400" dirty="0">
                <a:solidFill>
                  <a:srgbClr val="253957"/>
                </a:solidFill>
                <a:sym typeface="Arial Narrow"/>
              </a:rPr>
              <a:t>сообщает адресату </a:t>
            </a:r>
            <a:r>
              <a:rPr lang="en-US" sz="4400" dirty="0">
                <a:solidFill>
                  <a:srgbClr val="253957"/>
                </a:solidFill>
                <a:sym typeface="Arial Narrow"/>
              </a:rPr>
              <a:t>“</a:t>
            </a:r>
            <a:r>
              <a:rPr lang="ru-RU" sz="4400" dirty="0">
                <a:solidFill>
                  <a:srgbClr val="253957"/>
                </a:solidFill>
                <a:sym typeface="Arial Narrow"/>
              </a:rPr>
              <a:t>ты знаешь того, о ком я говорю</a:t>
            </a:r>
            <a:r>
              <a:rPr lang="en-US" sz="4400" dirty="0">
                <a:solidFill>
                  <a:srgbClr val="253957"/>
                </a:solidFill>
                <a:sym typeface="Arial Narrow"/>
              </a:rPr>
              <a:t>”</a:t>
            </a:r>
            <a:r>
              <a:rPr lang="ru-RU" sz="4400" dirty="0">
                <a:solidFill>
                  <a:srgbClr val="253957"/>
                </a:solidFill>
                <a:sym typeface="Arial Narrow"/>
              </a:rPr>
              <a:t> (ср. (11))</a:t>
            </a:r>
          </a:p>
          <a:p>
            <a:pPr algn="l">
              <a:spcBef>
                <a:spcPts val="2800"/>
              </a:spcBef>
              <a:buSzPct val="100000"/>
              <a:defRPr sz="2800">
                <a:solidFill>
                  <a:srgbClr val="253957"/>
                </a:solidFill>
                <a:latin typeface="+mn-lt"/>
                <a:ea typeface="+mn-ea"/>
                <a:cs typeface="+mn-cs"/>
                <a:sym typeface="Arial Narrow"/>
              </a:defRPr>
            </a:pPr>
            <a:endParaRPr lang="ru-RU" sz="4400" dirty="0">
              <a:solidFill>
                <a:srgbClr val="253957"/>
              </a:solidFill>
              <a:sym typeface="Arial Narrow"/>
            </a:endParaRPr>
          </a:p>
          <a:p>
            <a:pPr algn="l">
              <a:spcBef>
                <a:spcPts val="2800"/>
              </a:spcBef>
              <a:buSzPct val="100000"/>
              <a:defRPr sz="2800">
                <a:solidFill>
                  <a:srgbClr val="253957"/>
                </a:solidFill>
                <a:latin typeface="+mn-lt"/>
                <a:ea typeface="+mn-ea"/>
                <a:cs typeface="+mn-cs"/>
                <a:sym typeface="Arial Narrow"/>
              </a:defRPr>
            </a:pPr>
            <a:r>
              <a:rPr lang="ru-RU" sz="4400" dirty="0">
                <a:solidFill>
                  <a:srgbClr val="253957"/>
                </a:solidFill>
                <a:sym typeface="Arial Narrow"/>
              </a:rPr>
              <a:t>Предсказание: с множественными адресатами вместо </a:t>
            </a:r>
            <a:r>
              <a:rPr lang="ru-RU" sz="4400" i="1" dirty="0">
                <a:solidFill>
                  <a:srgbClr val="253957"/>
                </a:solidFill>
                <a:sym typeface="Arial Narrow"/>
              </a:rPr>
              <a:t>-</a:t>
            </a:r>
            <a:r>
              <a:rPr lang="en-US" sz="4400" i="1" dirty="0" err="1">
                <a:solidFill>
                  <a:srgbClr val="253957"/>
                </a:solidFill>
                <a:sym typeface="Arial Narrow"/>
              </a:rPr>
              <a:t>en</a:t>
            </a:r>
            <a:r>
              <a:rPr lang="en-US" sz="4400" dirty="0">
                <a:solidFill>
                  <a:srgbClr val="253957"/>
                </a:solidFill>
                <a:sym typeface="Arial Narrow"/>
              </a:rPr>
              <a:t> [POSS.2SG] </a:t>
            </a:r>
            <a:r>
              <a:rPr lang="ru-RU" sz="4400" dirty="0">
                <a:solidFill>
                  <a:srgbClr val="253957"/>
                </a:solidFill>
                <a:sym typeface="Arial Narrow"/>
              </a:rPr>
              <a:t>будет использоваться </a:t>
            </a:r>
            <a:r>
              <a:rPr lang="en-US" sz="4400" i="1" dirty="0">
                <a:solidFill>
                  <a:srgbClr val="253957"/>
                </a:solidFill>
                <a:sym typeface="Arial Narrow"/>
              </a:rPr>
              <a:t>-</a:t>
            </a:r>
            <a:r>
              <a:rPr lang="en-US" sz="4400" i="1" dirty="0" err="1">
                <a:solidFill>
                  <a:srgbClr val="253957"/>
                </a:solidFill>
                <a:sym typeface="Arial Narrow"/>
              </a:rPr>
              <a:t>ən</a:t>
            </a:r>
            <a:r>
              <a:rPr lang="en-US" sz="4400" dirty="0">
                <a:solidFill>
                  <a:srgbClr val="253957"/>
                </a:solidFill>
                <a:sym typeface="Arial Narrow"/>
              </a:rPr>
              <a:t> [POSS.2PL]</a:t>
            </a:r>
          </a:p>
          <a:p>
            <a:pPr>
              <a:spcBef>
                <a:spcPts val="2800"/>
              </a:spcBef>
              <a:buSzPct val="100000"/>
              <a:defRPr sz="2800">
                <a:solidFill>
                  <a:srgbClr val="253957"/>
                </a:solidFill>
                <a:latin typeface="+mn-lt"/>
                <a:ea typeface="+mn-ea"/>
                <a:cs typeface="+mn-cs"/>
                <a:sym typeface="Arial Narrow"/>
              </a:defRPr>
            </a:pPr>
            <a:r>
              <a:rPr lang="ru-RU" sz="5400" dirty="0">
                <a:solidFill>
                  <a:srgbClr val="253957"/>
                </a:solidFill>
                <a:sym typeface="Arial Narrow"/>
              </a:rPr>
              <a:t>По предварительным данным </a:t>
            </a:r>
            <a:r>
              <a:rPr lang="ru-RU" sz="5400" b="1" dirty="0">
                <a:solidFill>
                  <a:srgbClr val="253957"/>
                </a:solidFill>
                <a:sym typeface="Arial Narrow"/>
              </a:rPr>
              <a:t>это не так</a:t>
            </a:r>
            <a:endParaRPr lang="en-US" sz="5400" dirty="0">
              <a:solidFill>
                <a:srgbClr val="253957"/>
              </a:solidFill>
              <a:sym typeface="Arial Narrow"/>
            </a:endParaRPr>
          </a:p>
        </p:txBody>
      </p:sp>
      <p:sp>
        <p:nvSpPr>
          <p:cNvPr id="9" name="Text Placeholder 2">
            <a:extLst>
              <a:ext uri="{FF2B5EF4-FFF2-40B4-BE49-F238E27FC236}">
                <a16:creationId xmlns:a16="http://schemas.microsoft.com/office/drawing/2014/main" id="{3DBDC044-B06F-4DF4-A84B-557BDA98B0F8}"/>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14134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Расширенный посессив?</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3"/>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27</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306896" y="4841776"/>
            <a:ext cx="21506375" cy="8640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ru-RU" sz="4400" dirty="0">
                <a:solidFill>
                  <a:srgbClr val="253957"/>
                </a:solidFill>
                <a:sym typeface="Arial Narrow"/>
              </a:rPr>
              <a:t>Предсказание: с множественными адресатами вместо </a:t>
            </a:r>
            <a:r>
              <a:rPr lang="ru-RU" sz="4400" i="1" dirty="0">
                <a:solidFill>
                  <a:srgbClr val="253957"/>
                </a:solidFill>
                <a:sym typeface="Arial Narrow"/>
              </a:rPr>
              <a:t>-</a:t>
            </a:r>
            <a:r>
              <a:rPr lang="en-US" sz="4400" i="1" dirty="0" err="1">
                <a:solidFill>
                  <a:srgbClr val="253957"/>
                </a:solidFill>
                <a:sym typeface="Arial Narrow"/>
              </a:rPr>
              <a:t>en</a:t>
            </a:r>
            <a:r>
              <a:rPr lang="en-US" sz="4400" dirty="0">
                <a:solidFill>
                  <a:srgbClr val="253957"/>
                </a:solidFill>
                <a:sym typeface="Arial Narrow"/>
              </a:rPr>
              <a:t> [POSS.2SG] </a:t>
            </a:r>
            <a:r>
              <a:rPr lang="ru-RU" sz="4400" dirty="0">
                <a:solidFill>
                  <a:srgbClr val="253957"/>
                </a:solidFill>
                <a:sym typeface="Arial Narrow"/>
              </a:rPr>
              <a:t>будет использоваться </a:t>
            </a:r>
            <a:r>
              <a:rPr lang="en-US" sz="4400" i="1" dirty="0">
                <a:solidFill>
                  <a:srgbClr val="253957"/>
                </a:solidFill>
                <a:sym typeface="Arial Narrow"/>
              </a:rPr>
              <a:t>-</a:t>
            </a:r>
            <a:r>
              <a:rPr lang="en-US" sz="4400" i="1" dirty="0" err="1">
                <a:solidFill>
                  <a:srgbClr val="253957"/>
                </a:solidFill>
                <a:sym typeface="Arial Narrow"/>
              </a:rPr>
              <a:t>ən</a:t>
            </a:r>
            <a:r>
              <a:rPr lang="en-US" sz="4400" dirty="0">
                <a:solidFill>
                  <a:srgbClr val="253957"/>
                </a:solidFill>
                <a:sym typeface="Arial Narrow"/>
              </a:rPr>
              <a:t> [POSS.2PL]</a:t>
            </a:r>
          </a:p>
          <a:p>
            <a:pPr>
              <a:spcBef>
                <a:spcPts val="2800"/>
              </a:spcBef>
              <a:buSzPct val="100000"/>
              <a:defRPr sz="2800">
                <a:solidFill>
                  <a:srgbClr val="253957"/>
                </a:solidFill>
                <a:latin typeface="+mn-lt"/>
                <a:ea typeface="+mn-ea"/>
                <a:cs typeface="+mn-cs"/>
                <a:sym typeface="Arial Narrow"/>
              </a:defRPr>
            </a:pPr>
            <a:r>
              <a:rPr lang="ru-RU" sz="5400" dirty="0">
                <a:solidFill>
                  <a:srgbClr val="253957"/>
                </a:solidFill>
                <a:sym typeface="Arial Narrow"/>
              </a:rPr>
              <a:t>По предварительным данным </a:t>
            </a:r>
            <a:r>
              <a:rPr lang="ru-RU" sz="5400" b="1" dirty="0">
                <a:solidFill>
                  <a:srgbClr val="253957"/>
                </a:solidFill>
                <a:sym typeface="Arial Narrow"/>
              </a:rPr>
              <a:t>это не так</a:t>
            </a:r>
            <a:endParaRPr lang="en-US" sz="5400" b="1" dirty="0">
              <a:solidFill>
                <a:srgbClr val="253957"/>
              </a:solidFill>
              <a:sym typeface="Arial Narrow"/>
            </a:endParaRPr>
          </a:p>
          <a:p>
            <a:pPr>
              <a:spcBef>
                <a:spcPts val="2800"/>
              </a:spcBef>
              <a:buSzPct val="100000"/>
              <a:defRPr sz="2800">
                <a:solidFill>
                  <a:srgbClr val="253957"/>
                </a:solidFill>
                <a:latin typeface="+mn-lt"/>
                <a:ea typeface="+mn-ea"/>
                <a:cs typeface="+mn-cs"/>
                <a:sym typeface="Arial Narrow"/>
              </a:defRPr>
            </a:pPr>
            <a:endParaRPr lang="ru-RU" sz="5400" b="1" dirty="0">
              <a:solidFill>
                <a:srgbClr val="253957"/>
              </a:solidFill>
              <a:sym typeface="Arial Narrow"/>
            </a:endParaRPr>
          </a:p>
          <a:p>
            <a:pPr algn="l">
              <a:spcBef>
                <a:spcPts val="2800"/>
              </a:spcBef>
              <a:buSzPct val="100000"/>
              <a:tabLst>
                <a:tab pos="1430338" algn="l"/>
              </a:tabLst>
              <a:defRPr sz="2800">
                <a:solidFill>
                  <a:srgbClr val="253957"/>
                </a:solidFill>
                <a:latin typeface="+mn-lt"/>
                <a:ea typeface="+mn-ea"/>
                <a:cs typeface="+mn-cs"/>
                <a:sym typeface="Arial Narrow"/>
              </a:defRPr>
            </a:pPr>
            <a:r>
              <a:rPr lang="ru-RU" sz="4400" dirty="0">
                <a:solidFill>
                  <a:srgbClr val="253957"/>
                </a:solidFill>
                <a:sym typeface="Arial Narrow"/>
              </a:rPr>
              <a:t>(12)	Контекст: отец на два дня уезжает в город по работе, для детей нанял няньку.</a:t>
            </a:r>
            <a:endParaRPr lang="en-US" sz="4400" dirty="0">
              <a:solidFill>
                <a:srgbClr val="253957"/>
              </a:solidFill>
              <a:sym typeface="Arial Narrow"/>
            </a:endParaRPr>
          </a:p>
          <a:p>
            <a:pPr algn="l" defTabSz="828675">
              <a:spcBef>
                <a:spcPts val="2800"/>
              </a:spcBef>
              <a:buSzPct val="100000"/>
              <a:tabLst>
                <a:tab pos="1430338" algn="l"/>
                <a:tab pos="4478338" algn="l"/>
                <a:tab pos="6283325" algn="l"/>
                <a:tab pos="8440738" algn="l"/>
                <a:tab pos="14887575" algn="l"/>
              </a:tabLst>
              <a:defRPr sz="2800">
                <a:solidFill>
                  <a:srgbClr val="253957"/>
                </a:solidFill>
                <a:latin typeface="+mn-lt"/>
                <a:ea typeface="+mn-ea"/>
                <a:cs typeface="+mn-cs"/>
                <a:sym typeface="Arial Narrow"/>
              </a:defRPr>
            </a:pPr>
            <a:r>
              <a:rPr lang="en-US" sz="4400" dirty="0">
                <a:solidFill>
                  <a:srgbClr val="253957"/>
                </a:solidFill>
                <a:sym typeface="Arial Narrow"/>
              </a:rPr>
              <a:t>	</a:t>
            </a:r>
            <a:r>
              <a:rPr lang="en-US" sz="4400" dirty="0" err="1">
                <a:solidFill>
                  <a:srgbClr val="253957"/>
                </a:solidFill>
                <a:latin typeface="Sitka Heading" panose="02000505000000020004" pitchFamily="2" charset="0"/>
                <a:sym typeface="Arial Narrow"/>
              </a:rPr>
              <a:t>ńawrɛm</a:t>
            </a:r>
            <a:r>
              <a:rPr lang="ru-RU" sz="4400" dirty="0">
                <a:solidFill>
                  <a:srgbClr val="253957"/>
                </a:solidFill>
                <a:latin typeface="Sitka Heading" panose="02000505000000020004" pitchFamily="2" charset="0"/>
                <a:sym typeface="Arial Narrow"/>
              </a:rPr>
              <a:t>-</a:t>
            </a:r>
            <a:r>
              <a:rPr lang="en-US" sz="4400" dirty="0" err="1">
                <a:solidFill>
                  <a:srgbClr val="253957"/>
                </a:solidFill>
                <a:latin typeface="Sitka Heading" panose="02000505000000020004" pitchFamily="2" charset="0"/>
                <a:sym typeface="Arial Narrow"/>
              </a:rPr>
              <a:t>ət</a:t>
            </a:r>
            <a:r>
              <a:rPr lang="en-US" sz="4400" dirty="0">
                <a:solidFill>
                  <a:srgbClr val="253957"/>
                </a:solidFill>
                <a:latin typeface="Sitka Heading" panose="02000505000000020004" pitchFamily="2" charset="0"/>
                <a:sym typeface="Arial Narrow"/>
              </a:rPr>
              <a:t>,</a:t>
            </a:r>
            <a:r>
              <a:rPr lang="ru-RU" sz="4400" dirty="0">
                <a:solidFill>
                  <a:srgbClr val="253957"/>
                </a:solidFill>
                <a:latin typeface="Sitka Heading" panose="02000505000000020004" pitchFamily="2" charset="0"/>
                <a:sym typeface="Arial Narrow"/>
              </a:rPr>
              <a:t>	</a:t>
            </a:r>
            <a:r>
              <a:rPr lang="en-US" sz="4400" dirty="0" err="1">
                <a:solidFill>
                  <a:srgbClr val="253957"/>
                </a:solidFill>
                <a:latin typeface="Sitka Heading" panose="02000505000000020004" pitchFamily="2" charset="0"/>
                <a:sym typeface="Arial Narrow"/>
              </a:rPr>
              <a:t>nin</a:t>
            </a:r>
            <a:r>
              <a:rPr lang="ru-RU" sz="4400" dirty="0">
                <a:solidFill>
                  <a:srgbClr val="253957"/>
                </a:solidFill>
                <a:latin typeface="Sitka Heading" panose="02000505000000020004" pitchFamily="2" charset="0"/>
                <a:sym typeface="Arial Narrow"/>
              </a:rPr>
              <a:t>	</a:t>
            </a:r>
            <a:r>
              <a:rPr lang="en-US" sz="4400" dirty="0">
                <a:solidFill>
                  <a:srgbClr val="253957"/>
                </a:solidFill>
                <a:latin typeface="Sitka Heading" panose="02000505000000020004" pitchFamily="2" charset="0"/>
                <a:sym typeface="Arial Narrow"/>
              </a:rPr>
              <a:t>pi</a:t>
            </a:r>
            <a:r>
              <a:rPr lang="el-GR" sz="4400" dirty="0">
                <a:solidFill>
                  <a:srgbClr val="253957"/>
                </a:solidFill>
                <a:latin typeface="Sitka Heading" panose="02000505000000020004" pitchFamily="2" charset="0"/>
                <a:sym typeface="Arial Narrow"/>
              </a:rPr>
              <a:t>λ</a:t>
            </a:r>
            <a:r>
              <a:rPr lang="en-US" sz="4400" dirty="0" err="1">
                <a:solidFill>
                  <a:srgbClr val="253957"/>
                </a:solidFill>
                <a:latin typeface="Sitka Heading" panose="02000505000000020004" pitchFamily="2" charset="0"/>
                <a:sym typeface="Arial Narrow"/>
              </a:rPr>
              <a:t>aŋa</a:t>
            </a:r>
            <a:r>
              <a:rPr lang="ru-RU" sz="4400" dirty="0">
                <a:solidFill>
                  <a:srgbClr val="253957"/>
                </a:solidFill>
                <a:latin typeface="Sitka Heading" panose="02000505000000020004" pitchFamily="2" charset="0"/>
                <a:sym typeface="Arial Narrow"/>
              </a:rPr>
              <a:t>	</a:t>
            </a:r>
            <a:r>
              <a:rPr lang="en-US" sz="4400" b="1" dirty="0" err="1">
                <a:solidFill>
                  <a:srgbClr val="253957"/>
                </a:solidFill>
                <a:latin typeface="Sitka Heading" panose="02000505000000020004" pitchFamily="2" charset="0"/>
                <a:sym typeface="Arial Narrow"/>
              </a:rPr>
              <a:t>nad’a</a:t>
            </a:r>
            <a:r>
              <a:rPr lang="ru-RU" sz="4400" b="1" dirty="0">
                <a:solidFill>
                  <a:srgbClr val="253957"/>
                </a:solidFill>
                <a:latin typeface="Sitka Heading" panose="02000505000000020004" pitchFamily="2" charset="0"/>
                <a:sym typeface="Arial Narrow"/>
              </a:rPr>
              <a:t>-</a:t>
            </a:r>
            <a:r>
              <a:rPr lang="en-US" sz="4400" b="1" dirty="0" err="1">
                <a:solidFill>
                  <a:srgbClr val="253957"/>
                </a:solidFill>
                <a:latin typeface="Sitka Heading" panose="02000505000000020004" pitchFamily="2" charset="0"/>
                <a:sym typeface="Arial Narrow"/>
              </a:rPr>
              <a:t>jen</a:t>
            </a:r>
            <a:r>
              <a:rPr lang="en-US" sz="4400" b="1" dirty="0">
                <a:solidFill>
                  <a:srgbClr val="253957"/>
                </a:solidFill>
                <a:latin typeface="Sitka Heading" panose="02000505000000020004" pitchFamily="2" charset="0"/>
                <a:sym typeface="Arial Narrow"/>
              </a:rPr>
              <a:t>/*-</a:t>
            </a:r>
            <a:r>
              <a:rPr lang="en-US" sz="4400" b="1" dirty="0" err="1">
                <a:solidFill>
                  <a:srgbClr val="253957"/>
                </a:solidFill>
                <a:latin typeface="Sitka Heading" panose="02000505000000020004" pitchFamily="2" charset="0"/>
                <a:sym typeface="Arial Narrow"/>
              </a:rPr>
              <a:t>jən</a:t>
            </a:r>
            <a:r>
              <a:rPr lang="ru-RU" sz="4400" dirty="0">
                <a:solidFill>
                  <a:srgbClr val="253957"/>
                </a:solidFill>
                <a:latin typeface="Sitka Heading" panose="02000505000000020004" pitchFamily="2" charset="0"/>
                <a:sym typeface="Arial Narrow"/>
              </a:rPr>
              <a:t>	</a:t>
            </a:r>
            <a:r>
              <a:rPr lang="el-GR" sz="4400" dirty="0">
                <a:solidFill>
                  <a:srgbClr val="253957"/>
                </a:solidFill>
                <a:latin typeface="Sitka Heading" panose="02000505000000020004" pitchFamily="2" charset="0"/>
                <a:sym typeface="Arial Narrow"/>
              </a:rPr>
              <a:t>χ</a:t>
            </a:r>
            <a:r>
              <a:rPr lang="en-US" sz="4400" dirty="0" err="1">
                <a:solidFill>
                  <a:srgbClr val="253957"/>
                </a:solidFill>
                <a:latin typeface="Sitka Heading" panose="02000505000000020004" pitchFamily="2" charset="0"/>
                <a:sym typeface="Arial Narrow"/>
              </a:rPr>
              <a:t>aś</a:t>
            </a:r>
            <a:r>
              <a:rPr lang="ru-RU" sz="4400" dirty="0">
                <a:solidFill>
                  <a:srgbClr val="253957"/>
                </a:solidFill>
                <a:latin typeface="Sitka Heading" panose="02000505000000020004" pitchFamily="2" charset="0"/>
                <a:sym typeface="Arial Narrow"/>
              </a:rPr>
              <a:t>-</a:t>
            </a:r>
            <a:r>
              <a:rPr lang="en-US" sz="4400" dirty="0">
                <a:solidFill>
                  <a:srgbClr val="253957"/>
                </a:solidFill>
                <a:latin typeface="Sitka Heading" panose="02000505000000020004" pitchFamily="2" charset="0"/>
                <a:sym typeface="Arial Narrow"/>
              </a:rPr>
              <a:t>ə</a:t>
            </a:r>
            <a:r>
              <a:rPr lang="el-GR" sz="4400" dirty="0">
                <a:solidFill>
                  <a:srgbClr val="253957"/>
                </a:solidFill>
                <a:latin typeface="Sitka Heading" panose="02000505000000020004" pitchFamily="2" charset="0"/>
                <a:sym typeface="Arial Narrow"/>
              </a:rPr>
              <a:t>λ</a:t>
            </a:r>
            <a:endParaRPr lang="ru-RU" sz="4400" dirty="0">
              <a:solidFill>
                <a:srgbClr val="253957"/>
              </a:solidFill>
              <a:latin typeface="Sitka Heading" panose="02000505000000020004" pitchFamily="2" charset="0"/>
              <a:sym typeface="Arial Narrow"/>
            </a:endParaRPr>
          </a:p>
          <a:p>
            <a:pPr algn="l" defTabSz="828675">
              <a:spcBef>
                <a:spcPts val="2800"/>
              </a:spcBef>
              <a:buSzPct val="100000"/>
              <a:tabLst>
                <a:tab pos="1430338" algn="l"/>
                <a:tab pos="4478338" algn="l"/>
                <a:tab pos="6283325" algn="l"/>
                <a:tab pos="8440738" algn="l"/>
                <a:tab pos="14887575" algn="l"/>
              </a:tabLst>
              <a:defRPr sz="2800">
                <a:solidFill>
                  <a:srgbClr val="253957"/>
                </a:solidFill>
                <a:latin typeface="+mn-lt"/>
                <a:ea typeface="+mn-ea"/>
                <a:cs typeface="+mn-cs"/>
                <a:sym typeface="Arial Narrow"/>
              </a:defRPr>
            </a:pPr>
            <a:r>
              <a:rPr lang="ru-RU" sz="4400" dirty="0">
                <a:solidFill>
                  <a:srgbClr val="253957"/>
                </a:solidFill>
                <a:sym typeface="Arial Narrow"/>
              </a:rPr>
              <a:t>	</a:t>
            </a:r>
            <a:r>
              <a:rPr lang="en-US" sz="4400" dirty="0">
                <a:solidFill>
                  <a:srgbClr val="253957"/>
                </a:solidFill>
                <a:sym typeface="Arial Narrow"/>
              </a:rPr>
              <a:t>kid-PL	you.PL	together	N.-POSS.2SG/-POSS.2PL	stay-NPST[3SG]</a:t>
            </a:r>
          </a:p>
          <a:p>
            <a:pPr algn="l">
              <a:spcBef>
                <a:spcPts val="2800"/>
              </a:spcBef>
              <a:buSzPct val="100000"/>
              <a:tabLst>
                <a:tab pos="1430338" algn="l"/>
              </a:tabLst>
              <a:defRPr sz="2800">
                <a:solidFill>
                  <a:srgbClr val="253957"/>
                </a:solidFill>
                <a:latin typeface="+mn-lt"/>
                <a:ea typeface="+mn-ea"/>
                <a:cs typeface="+mn-cs"/>
                <a:sym typeface="Arial Narrow"/>
              </a:defRPr>
            </a:pPr>
            <a:r>
              <a:rPr lang="en-US" sz="4400" dirty="0">
                <a:solidFill>
                  <a:srgbClr val="253957"/>
                </a:solidFill>
                <a:sym typeface="Arial Narrow"/>
              </a:rPr>
              <a:t>	‘</a:t>
            </a:r>
            <a:r>
              <a:rPr lang="ru-RU" sz="4400" dirty="0">
                <a:solidFill>
                  <a:srgbClr val="253957"/>
                </a:solidFill>
                <a:sym typeface="Arial Narrow"/>
              </a:rPr>
              <a:t>Дети</a:t>
            </a:r>
            <a:r>
              <a:rPr lang="en-US" sz="4400" dirty="0">
                <a:solidFill>
                  <a:srgbClr val="253957"/>
                </a:solidFill>
                <a:sym typeface="Arial Narrow"/>
              </a:rPr>
              <a:t>, </a:t>
            </a:r>
            <a:r>
              <a:rPr lang="ru-RU" sz="4400" dirty="0">
                <a:solidFill>
                  <a:srgbClr val="253957"/>
                </a:solidFill>
                <a:sym typeface="Arial Narrow"/>
              </a:rPr>
              <a:t>с вами останется Надя</a:t>
            </a:r>
            <a:r>
              <a:rPr lang="en-US" sz="4400" dirty="0">
                <a:solidFill>
                  <a:srgbClr val="253957"/>
                </a:solidFill>
                <a:sym typeface="Arial Narrow"/>
              </a:rPr>
              <a:t>’</a:t>
            </a:r>
            <a:r>
              <a:rPr lang="ru-RU" sz="4400" dirty="0">
                <a:solidFill>
                  <a:srgbClr val="253957"/>
                </a:solidFill>
                <a:sym typeface="Arial Narrow"/>
              </a:rPr>
              <a:t>.</a:t>
            </a:r>
            <a:endParaRPr lang="el-GR" sz="4400" dirty="0">
              <a:solidFill>
                <a:srgbClr val="253957"/>
              </a:solidFill>
              <a:sym typeface="Arial Narrow"/>
            </a:endParaRPr>
          </a:p>
          <a:p>
            <a:pPr algn="l">
              <a:spcBef>
                <a:spcPts val="2800"/>
              </a:spcBef>
              <a:buSzPct val="100000"/>
              <a:tabLst>
                <a:tab pos="1430338" algn="l"/>
              </a:tabLst>
              <a:defRPr sz="2800">
                <a:solidFill>
                  <a:srgbClr val="253957"/>
                </a:solidFill>
                <a:latin typeface="+mn-lt"/>
                <a:ea typeface="+mn-ea"/>
                <a:cs typeface="+mn-cs"/>
                <a:sym typeface="Arial Narrow"/>
              </a:defRPr>
            </a:pPr>
            <a:endParaRPr lang="en-US" sz="4400" dirty="0">
              <a:solidFill>
                <a:srgbClr val="253957"/>
              </a:solidFill>
              <a:sym typeface="Arial Narrow"/>
            </a:endParaRPr>
          </a:p>
        </p:txBody>
      </p:sp>
      <p:sp>
        <p:nvSpPr>
          <p:cNvPr id="9" name="Text Placeholder 2">
            <a:extLst>
              <a:ext uri="{FF2B5EF4-FFF2-40B4-BE49-F238E27FC236}">
                <a16:creationId xmlns:a16="http://schemas.microsoft.com/office/drawing/2014/main" id="{EFB5DCD1-D015-4F57-A24A-919CF4BDA747}"/>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56738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Расширенный посессив?</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28</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306896" y="4841776"/>
            <a:ext cx="21506375" cy="8640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i="1" dirty="0">
                <a:solidFill>
                  <a:srgbClr val="253957"/>
                </a:solidFill>
                <a:sym typeface="Arial Narrow"/>
              </a:rPr>
              <a:t>-</a:t>
            </a:r>
            <a:r>
              <a:rPr lang="en-US" sz="4400" i="1" dirty="0" err="1">
                <a:solidFill>
                  <a:srgbClr val="253957"/>
                </a:solidFill>
                <a:sym typeface="Arial Narrow"/>
              </a:rPr>
              <a:t>en</a:t>
            </a:r>
            <a:r>
              <a:rPr lang="en-US" sz="4400" i="1" dirty="0">
                <a:solidFill>
                  <a:srgbClr val="253957"/>
                </a:solidFill>
                <a:sym typeface="Arial Narrow"/>
              </a:rPr>
              <a:t> </a:t>
            </a:r>
            <a:r>
              <a:rPr lang="ru-RU" sz="4400" dirty="0">
                <a:solidFill>
                  <a:srgbClr val="253957"/>
                </a:solidFill>
                <a:sym typeface="Arial Narrow"/>
              </a:rPr>
              <a:t>обязателен с именами собственными (антропонимами)</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strike="sngStrike" dirty="0">
                <a:solidFill>
                  <a:srgbClr val="253957"/>
                </a:solidFill>
                <a:sym typeface="Arial Narrow"/>
              </a:rPr>
              <a:t>Гипотеза 3: чтобы помочь аккомодировать пресуппозицию идентифицируемости!</a:t>
            </a:r>
            <a:endParaRPr lang="en-US" sz="4400" strike="sngStrike" dirty="0">
              <a:solidFill>
                <a:srgbClr val="253957"/>
              </a:solidFill>
              <a:sym typeface="Arial Narrow"/>
            </a:endParaRPr>
          </a:p>
          <a:p>
            <a:pPr algn="l">
              <a:spcBef>
                <a:spcPts val="2800"/>
              </a:spcBef>
              <a:buSzPct val="100000"/>
              <a:defRPr sz="2800">
                <a:solidFill>
                  <a:srgbClr val="253957"/>
                </a:solidFill>
                <a:latin typeface="+mn-lt"/>
                <a:ea typeface="+mn-ea"/>
                <a:cs typeface="+mn-cs"/>
                <a:sym typeface="Arial Narrow"/>
              </a:defRPr>
            </a:pPr>
            <a:endParaRPr lang="en-US" sz="4400" strike="sngStrike" dirty="0">
              <a:solidFill>
                <a:srgbClr val="253957"/>
              </a:solidFill>
              <a:sym typeface="Arial Narrow"/>
            </a:endParaRP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dirty="0">
                <a:solidFill>
                  <a:srgbClr val="253957"/>
                </a:solidFill>
                <a:sym typeface="Arial Narrow"/>
              </a:rPr>
              <a:t>в таких случаях </a:t>
            </a:r>
            <a:r>
              <a:rPr lang="en-US" sz="4400" i="1" dirty="0">
                <a:solidFill>
                  <a:srgbClr val="253957"/>
                </a:solidFill>
                <a:sym typeface="Arial Narrow"/>
              </a:rPr>
              <a:t>-</a:t>
            </a:r>
            <a:r>
              <a:rPr lang="en-US" sz="4400" i="1" dirty="0" err="1">
                <a:solidFill>
                  <a:srgbClr val="253957"/>
                </a:solidFill>
                <a:sym typeface="Arial Narrow"/>
              </a:rPr>
              <a:t>en</a:t>
            </a:r>
            <a:r>
              <a:rPr lang="en-US" sz="4400" dirty="0">
                <a:solidFill>
                  <a:srgbClr val="253957"/>
                </a:solidFill>
                <a:sym typeface="Arial Narrow"/>
              </a:rPr>
              <a:t> </a:t>
            </a:r>
            <a:r>
              <a:rPr lang="ru-RU" sz="4400" dirty="0">
                <a:solidFill>
                  <a:srgbClr val="253957"/>
                </a:solidFill>
                <a:sym typeface="Arial Narrow"/>
              </a:rPr>
              <a:t>не просто расширенный посессив (см. (12))</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endParaRPr lang="ru-RU" sz="4400" dirty="0">
              <a:solidFill>
                <a:srgbClr val="253957"/>
              </a:solidFill>
              <a:sym typeface="Arial Narrow"/>
            </a:endParaRPr>
          </a:p>
          <a:p>
            <a:pPr algn="l">
              <a:spcBef>
                <a:spcPts val="2800"/>
              </a:spcBef>
              <a:buSzPct val="100000"/>
              <a:defRPr sz="2800">
                <a:solidFill>
                  <a:srgbClr val="253957"/>
                </a:solidFill>
                <a:latin typeface="+mn-lt"/>
                <a:ea typeface="+mn-ea"/>
                <a:cs typeface="+mn-cs"/>
                <a:sym typeface="Arial Narrow"/>
              </a:defRPr>
            </a:pPr>
            <a:r>
              <a:rPr lang="ru-RU" sz="4400" dirty="0">
                <a:solidFill>
                  <a:srgbClr val="253957"/>
                </a:solidFill>
                <a:sym typeface="Arial Narrow"/>
              </a:rPr>
              <a:t>Гипотеза 4: </a:t>
            </a:r>
            <a:r>
              <a:rPr lang="en-US" sz="4400" i="1" dirty="0">
                <a:solidFill>
                  <a:srgbClr val="253957"/>
                </a:solidFill>
                <a:sym typeface="Arial Narrow"/>
              </a:rPr>
              <a:t>-</a:t>
            </a:r>
            <a:r>
              <a:rPr lang="en-US" sz="4400" i="1" dirty="0" err="1">
                <a:solidFill>
                  <a:srgbClr val="253957"/>
                </a:solidFill>
                <a:sym typeface="Arial Narrow"/>
              </a:rPr>
              <a:t>en</a:t>
            </a:r>
            <a:r>
              <a:rPr lang="ru-RU" sz="4400" dirty="0">
                <a:solidFill>
                  <a:srgbClr val="253957"/>
                </a:solidFill>
                <a:sym typeface="Arial Narrow"/>
              </a:rPr>
              <a:t> </a:t>
            </a:r>
            <a:r>
              <a:rPr lang="ru-RU" sz="4400" dirty="0" err="1">
                <a:solidFill>
                  <a:srgbClr val="253957"/>
                </a:solidFill>
                <a:sym typeface="Arial Narrow"/>
              </a:rPr>
              <a:t>проприальный</a:t>
            </a:r>
            <a:r>
              <a:rPr lang="ru-RU" sz="4400" dirty="0">
                <a:solidFill>
                  <a:srgbClr val="253957"/>
                </a:solidFill>
                <a:sym typeface="Arial Narrow"/>
              </a:rPr>
              <a:t> артикль</a:t>
            </a:r>
          </a:p>
        </p:txBody>
      </p:sp>
      <p:sp>
        <p:nvSpPr>
          <p:cNvPr id="9" name="Text Placeholder 2">
            <a:extLst>
              <a:ext uri="{FF2B5EF4-FFF2-40B4-BE49-F238E27FC236}">
                <a16:creationId xmlns:a16="http://schemas.microsoft.com/office/drawing/2014/main" id="{DDAC0271-492A-4361-B5EF-AFD139B5AD5A}"/>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82477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err="1"/>
              <a:t>Проприальный</a:t>
            </a:r>
            <a:r>
              <a:rPr lang="ru-RU" dirty="0"/>
              <a:t> артикль?</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29</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306896" y="4841776"/>
            <a:ext cx="21506375" cy="8640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dirty="0">
                <a:solidFill>
                  <a:srgbClr val="253957"/>
                </a:solidFill>
                <a:sym typeface="Arial Narrow"/>
              </a:rPr>
              <a:t>[Muñoz 2019]:</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dirty="0">
                <a:solidFill>
                  <a:srgbClr val="253957"/>
                </a:solidFill>
                <a:sym typeface="Arial Narrow"/>
              </a:rPr>
              <a:t>имена собственные универсально обладают семантическим типом </a:t>
            </a:r>
            <a:r>
              <a:rPr lang="en-US" sz="4400" dirty="0">
                <a:solidFill>
                  <a:srgbClr val="253957"/>
                </a:solidFill>
                <a:sym typeface="Arial Narrow"/>
              </a:rPr>
              <a:t>&lt;</a:t>
            </a:r>
            <a:r>
              <a:rPr lang="en-US" sz="4400" i="1" dirty="0">
                <a:solidFill>
                  <a:srgbClr val="253957"/>
                </a:solidFill>
                <a:sym typeface="Arial Narrow"/>
              </a:rPr>
              <a:t>e, t</a:t>
            </a:r>
            <a:r>
              <a:rPr lang="en-US" sz="4400" dirty="0">
                <a:solidFill>
                  <a:srgbClr val="253957"/>
                </a:solidFill>
                <a:sym typeface="Arial Narrow"/>
              </a:rPr>
              <a:t>&gt;</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dirty="0" err="1">
                <a:solidFill>
                  <a:srgbClr val="253957"/>
                </a:solidFill>
                <a:sym typeface="Arial Narrow"/>
              </a:rPr>
              <a:t>проприальные</a:t>
            </a:r>
            <a:r>
              <a:rPr lang="ru-RU" sz="4400" dirty="0">
                <a:solidFill>
                  <a:srgbClr val="253957"/>
                </a:solidFill>
                <a:sym typeface="Arial Narrow"/>
              </a:rPr>
              <a:t> артикли переводят их в тип </a:t>
            </a:r>
            <a:r>
              <a:rPr lang="en-US" sz="4400" i="1" dirty="0">
                <a:solidFill>
                  <a:srgbClr val="253957"/>
                </a:solidFill>
                <a:sym typeface="Arial Narrow"/>
              </a:rPr>
              <a:t>e</a:t>
            </a:r>
            <a:endParaRPr lang="ru-RU" sz="4400" i="1" dirty="0">
              <a:solidFill>
                <a:srgbClr val="253957"/>
              </a:solidFill>
              <a:sym typeface="Arial Narrow"/>
            </a:endParaRPr>
          </a:p>
          <a:p>
            <a:pPr marL="1171575" lvl="4"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200" dirty="0">
                <a:solidFill>
                  <a:srgbClr val="253957"/>
                </a:solidFill>
                <a:sym typeface="Arial Narrow"/>
              </a:rPr>
              <a:t>в некоторых языках они выражаются специальной формой (маори), в некоторых </a:t>
            </a:r>
            <a:r>
              <a:rPr lang="ru-RU" sz="3200" dirty="0" err="1">
                <a:solidFill>
                  <a:srgbClr val="253957"/>
                </a:solidFill>
                <a:sym typeface="Arial Narrow"/>
              </a:rPr>
              <a:t>омофонично</a:t>
            </a:r>
            <a:r>
              <a:rPr lang="ru-RU" sz="3200" dirty="0">
                <a:solidFill>
                  <a:srgbClr val="253957"/>
                </a:solidFill>
                <a:sym typeface="Arial Narrow"/>
              </a:rPr>
              <a:t> с артиклем (греческий), в некоторых нулём (русский)</a:t>
            </a:r>
          </a:p>
          <a:p>
            <a:pPr marL="571500" lvl="4"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dirty="0">
                <a:solidFill>
                  <a:srgbClr val="253957"/>
                </a:solidFill>
                <a:sym typeface="Arial Narrow"/>
              </a:rPr>
              <a:t>они привносят пресуппозицию идентифицируемости</a:t>
            </a:r>
            <a:r>
              <a:rPr lang="en-US" sz="4400" baseline="30000" dirty="0">
                <a:solidFill>
                  <a:srgbClr val="253957"/>
                </a:solidFill>
                <a:sym typeface="Arial Narrow"/>
              </a:rPr>
              <a:t>3</a:t>
            </a:r>
            <a:endParaRPr lang="ru-RU" sz="4400" dirty="0">
              <a:solidFill>
                <a:srgbClr val="253957"/>
              </a:solidFill>
              <a:sym typeface="Arial Narrow"/>
            </a:endParaRPr>
          </a:p>
          <a:p>
            <a:pPr marL="571500" lvl="4"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dirty="0">
                <a:solidFill>
                  <a:srgbClr val="253957"/>
                </a:solidFill>
                <a:sym typeface="Arial Narrow"/>
              </a:rPr>
              <a:t>они не употребляются с другими приименными модификаторами, а также, в предикативной или в </a:t>
            </a:r>
            <a:r>
              <a:rPr lang="ru-RU" sz="4400" dirty="0" err="1">
                <a:solidFill>
                  <a:srgbClr val="253957"/>
                </a:solidFill>
                <a:sym typeface="Arial Narrow"/>
              </a:rPr>
              <a:t>вокативной</a:t>
            </a:r>
            <a:r>
              <a:rPr lang="ru-RU" sz="4400" dirty="0">
                <a:solidFill>
                  <a:srgbClr val="253957"/>
                </a:solidFill>
                <a:sym typeface="Arial Narrow"/>
              </a:rPr>
              <a:t> позициях</a:t>
            </a:r>
          </a:p>
        </p:txBody>
      </p:sp>
      <p:sp>
        <p:nvSpPr>
          <p:cNvPr id="9" name="TextBox 8">
            <a:extLst>
              <a:ext uri="{FF2B5EF4-FFF2-40B4-BE49-F238E27FC236}">
                <a16:creationId xmlns:a16="http://schemas.microsoft.com/office/drawing/2014/main" id="{AD64B2EC-8811-4289-B067-B05DB1FCDC75}"/>
              </a:ext>
            </a:extLst>
          </p:cNvPr>
          <p:cNvSpPr txBox="1"/>
          <p:nvPr/>
        </p:nvSpPr>
        <p:spPr>
          <a:xfrm>
            <a:off x="1197551" y="12631928"/>
            <a:ext cx="21867655" cy="9957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3200" baseline="30000" dirty="0">
                <a:solidFill>
                  <a:schemeClr val="tx1"/>
                </a:solidFill>
                <a:latin typeface="+mn-lt"/>
                <a:sym typeface="Arial Narrow"/>
              </a:rPr>
              <a:t>3</a:t>
            </a:r>
            <a:r>
              <a:rPr lang="ru-RU" sz="3200" b="1" dirty="0">
                <a:solidFill>
                  <a:schemeClr val="tx1"/>
                </a:solidFill>
                <a:latin typeface="+mn-lt"/>
                <a:sym typeface="Arial Narrow"/>
              </a:rPr>
              <a:t> </a:t>
            </a:r>
            <a:r>
              <a:rPr lang="ru-RU" sz="3200" dirty="0">
                <a:solidFill>
                  <a:schemeClr val="tx1"/>
                </a:solidFill>
                <a:latin typeface="+mn-lt"/>
                <a:sym typeface="Arial Narrow"/>
              </a:rPr>
              <a:t>в </a:t>
            </a:r>
            <a:r>
              <a:rPr lang="en-US" sz="3200" dirty="0">
                <a:solidFill>
                  <a:schemeClr val="tx1"/>
                </a:solidFill>
                <a:sym typeface="Arial Narrow"/>
              </a:rPr>
              <a:t>[Muñoz 2019]</a:t>
            </a:r>
            <a:r>
              <a:rPr lang="ru-RU" sz="3200" dirty="0">
                <a:solidFill>
                  <a:schemeClr val="tx1"/>
                </a:solidFill>
                <a:sym typeface="Arial Narrow"/>
              </a:rPr>
              <a:t> предлагается несколько другая пресуппозиция, но она даёт те же результаты</a:t>
            </a:r>
            <a:endParaRPr lang="en-US" sz="3200" dirty="0">
              <a:solidFill>
                <a:schemeClr val="tx1"/>
              </a:solidFill>
              <a:sym typeface="Arial Narrow"/>
            </a:endParaRPr>
          </a:p>
        </p:txBody>
      </p:sp>
      <p:sp>
        <p:nvSpPr>
          <p:cNvPr id="10" name="Text Placeholder 2">
            <a:extLst>
              <a:ext uri="{FF2B5EF4-FFF2-40B4-BE49-F238E27FC236}">
                <a16:creationId xmlns:a16="http://schemas.microsoft.com/office/drawing/2014/main" id="{212E5119-81A7-4B04-B218-0ADFBE773480}"/>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76720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Гипотеза 1: POSS.2SG как определённый артикль</a:t>
            </a:r>
          </a:p>
        </p:txBody>
      </p:sp>
      <p:sp>
        <p:nvSpPr>
          <p:cNvPr id="61" name="Заголовок основного текста"/>
          <p:cNvSpPr txBox="1"/>
          <p:nvPr/>
        </p:nvSpPr>
        <p:spPr>
          <a:xfrm>
            <a:off x="1201065" y="4392831"/>
            <a:ext cx="16073438" cy="981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a:spcBef>
                <a:spcPts val="600"/>
              </a:spcBef>
              <a:spcAft>
                <a:spcPts val="600"/>
              </a:spcAft>
            </a:pPr>
            <a:r>
              <a:rPr lang="ru-RU" dirty="0"/>
              <a:t>[Михайлов 2018]</a:t>
            </a:r>
          </a:p>
          <a:p>
            <a:endParaRPr lang="en-US" dirty="0"/>
          </a:p>
          <a:p>
            <a:pPr marL="857250" indent="-857250">
              <a:buAutoNum type="romanUcPeriod"/>
            </a:pPr>
            <a:endParaRPr lang="ru-RU"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197551" y="5561856"/>
            <a:ext cx="21506375" cy="6192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i="1" dirty="0"/>
              <a:t>-</a:t>
            </a:r>
            <a:r>
              <a:rPr lang="en-US" sz="4400" i="1" dirty="0" err="1"/>
              <a:t>en</a:t>
            </a:r>
            <a:r>
              <a:rPr lang="en-US" sz="4400" i="1" dirty="0"/>
              <a:t>/-an</a:t>
            </a:r>
            <a:r>
              <a:rPr lang="en-US" sz="4400" dirty="0"/>
              <a:t> </a:t>
            </a:r>
            <a:r>
              <a:rPr lang="ru-RU" sz="4400" dirty="0"/>
              <a:t>[</a:t>
            </a:r>
            <a:r>
              <a:rPr lang="en-US" sz="4400" dirty="0"/>
              <a:t>POSS.2SG</a:t>
            </a:r>
            <a:r>
              <a:rPr lang="ru-RU" sz="4400" dirty="0"/>
              <a:t>] выступает в некоторых контекстах определённых артиклей</a:t>
            </a:r>
          </a:p>
          <a:p>
            <a:pPr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dirty="0"/>
              <a:t>(1)	</a:t>
            </a:r>
            <a:r>
              <a:rPr lang="en-US" sz="4400" b="1" dirty="0">
                <a:solidFill>
                  <a:srgbClr val="253957"/>
                </a:solidFill>
                <a:latin typeface="Sitka Heading" panose="02000505000000020004" pitchFamily="2" charset="0"/>
                <a:sym typeface="Arial Narrow"/>
              </a:rPr>
              <a:t>an-</a:t>
            </a:r>
            <a:r>
              <a:rPr lang="en-US" sz="4400" b="1" dirty="0" err="1">
                <a:solidFill>
                  <a:srgbClr val="253957"/>
                </a:solidFill>
                <a:latin typeface="Sitka Heading" panose="02000505000000020004" pitchFamily="2" charset="0"/>
                <a:sym typeface="Arial Narrow"/>
              </a:rPr>
              <a:t>en</a:t>
            </a:r>
            <a:r>
              <a:rPr lang="en-US" sz="4400" dirty="0">
                <a:solidFill>
                  <a:srgbClr val="253957"/>
                </a:solidFill>
                <a:latin typeface="Sitka Heading" panose="02000505000000020004" pitchFamily="2" charset="0"/>
                <a:sym typeface="Arial Narrow"/>
              </a:rPr>
              <a:t>	mi-je</a:t>
            </a:r>
            <a:r>
              <a:rPr lang="en-US" sz="4400" baseline="30000" dirty="0">
                <a:solidFill>
                  <a:srgbClr val="253957"/>
                </a:solidFill>
                <a:latin typeface="Sitka Heading" panose="02000505000000020004" pitchFamily="2" charset="0"/>
                <a:sym typeface="Arial Narrow"/>
              </a:rPr>
              <a:t>1</a:t>
            </a:r>
            <a:endParaRPr lang="ru-RU" sz="4400" baseline="30000" dirty="0">
              <a:latin typeface="Sitka Heading" panose="02000505000000020004" pitchFamily="2" charset="0"/>
            </a:endParaRPr>
          </a:p>
          <a:p>
            <a:pPr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dirty="0"/>
              <a:t>	cup-POSS.2SG	give-IMP.SG.SG</a:t>
            </a:r>
          </a:p>
          <a:p>
            <a:pPr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dirty="0"/>
              <a:t>	‘Передай чашку’.</a:t>
            </a:r>
          </a:p>
          <a:p>
            <a:pPr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dirty="0"/>
              <a:t>	Контекст А: На столе стоит одна чашка 	⇒	 </a:t>
            </a:r>
            <a:r>
              <a:rPr lang="ru-RU" sz="4400" dirty="0" err="1"/>
              <a:t>OK</a:t>
            </a:r>
            <a:endParaRPr lang="ru-RU" sz="4400" dirty="0"/>
          </a:p>
          <a:p>
            <a:pPr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dirty="0"/>
              <a:t>	Контекст Б: На столе стоит несколько чашек 	⇒	 #</a:t>
            </a:r>
          </a:p>
        </p:txBody>
      </p:sp>
      <p:sp>
        <p:nvSpPr>
          <p:cNvPr id="2" name="TextBox 1">
            <a:extLst>
              <a:ext uri="{FF2B5EF4-FFF2-40B4-BE49-F238E27FC236}">
                <a16:creationId xmlns:a16="http://schemas.microsoft.com/office/drawing/2014/main" id="{65A20CFA-01DC-4A00-9C7F-CDBEA23FBA19}"/>
              </a:ext>
            </a:extLst>
          </p:cNvPr>
          <p:cNvSpPr txBox="1"/>
          <p:nvPr/>
        </p:nvSpPr>
        <p:spPr>
          <a:xfrm>
            <a:off x="1226606" y="11351505"/>
            <a:ext cx="21867655" cy="11804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b="1" dirty="0">
                <a:solidFill>
                  <a:srgbClr val="253957"/>
                </a:solidFill>
                <a:latin typeface="+mn-lt"/>
                <a:sym typeface="Arial Narrow"/>
              </a:rPr>
              <a:t>Гипотеза 1: </a:t>
            </a:r>
            <a:r>
              <a:rPr lang="ru-RU" sz="4400" i="1" dirty="0">
                <a:solidFill>
                  <a:srgbClr val="253957"/>
                </a:solidFill>
                <a:latin typeface="+mn-lt"/>
                <a:sym typeface="Arial Narrow"/>
              </a:rPr>
              <a:t>-</a:t>
            </a:r>
            <a:r>
              <a:rPr lang="en-US" sz="4400" i="1" dirty="0" err="1">
                <a:solidFill>
                  <a:srgbClr val="253957"/>
                </a:solidFill>
                <a:latin typeface="+mn-lt"/>
                <a:sym typeface="Arial Narrow"/>
              </a:rPr>
              <a:t>en</a:t>
            </a:r>
            <a:r>
              <a:rPr lang="en-US" sz="4400" dirty="0">
                <a:solidFill>
                  <a:srgbClr val="253957"/>
                </a:solidFill>
                <a:latin typeface="+mn-lt"/>
                <a:sym typeface="Arial Narrow"/>
              </a:rPr>
              <a:t> — </a:t>
            </a:r>
            <a:r>
              <a:rPr lang="ru-RU" sz="4400" dirty="0">
                <a:solidFill>
                  <a:srgbClr val="253957"/>
                </a:solidFill>
                <a:latin typeface="+mn-lt"/>
                <a:sym typeface="Arial Narrow"/>
              </a:rPr>
              <a:t>это определённый артикль</a:t>
            </a:r>
            <a:endParaRPr lang="ru-RU" sz="4400" b="1" dirty="0">
              <a:solidFill>
                <a:srgbClr val="253957"/>
              </a:solidFill>
              <a:latin typeface="+mn-lt"/>
              <a:sym typeface="Arial Narrow"/>
            </a:endParaRPr>
          </a:p>
        </p:txBody>
      </p:sp>
      <p:sp>
        <p:nvSpPr>
          <p:cNvPr id="10" name="TextBox 9">
            <a:extLst>
              <a:ext uri="{FF2B5EF4-FFF2-40B4-BE49-F238E27FC236}">
                <a16:creationId xmlns:a16="http://schemas.microsoft.com/office/drawing/2014/main" id="{2032299B-000A-4939-A33D-2FFD8CDD4470}"/>
              </a:ext>
            </a:extLst>
          </p:cNvPr>
          <p:cNvSpPr txBox="1"/>
          <p:nvPr/>
        </p:nvSpPr>
        <p:spPr>
          <a:xfrm>
            <a:off x="1197551" y="12631928"/>
            <a:ext cx="21867655" cy="9957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3200" baseline="30000" dirty="0">
                <a:solidFill>
                  <a:schemeClr val="tx1"/>
                </a:solidFill>
                <a:latin typeface="+mn-lt"/>
                <a:sym typeface="Arial Narrow"/>
              </a:rPr>
              <a:t>1</a:t>
            </a:r>
            <a:r>
              <a:rPr lang="ru-RU" sz="3200" b="1" dirty="0">
                <a:solidFill>
                  <a:schemeClr val="tx1"/>
                </a:solidFill>
                <a:latin typeface="+mn-lt"/>
                <a:sym typeface="Arial Narrow"/>
              </a:rPr>
              <a:t> </a:t>
            </a:r>
            <a:r>
              <a:rPr lang="ru-RU" sz="3200" dirty="0">
                <a:solidFill>
                  <a:schemeClr val="tx1"/>
                </a:solidFill>
                <a:latin typeface="+mn-lt"/>
                <a:sym typeface="Arial Narrow"/>
              </a:rPr>
              <a:t>Данные получены в ходе элицитации с носителями </a:t>
            </a:r>
            <a:r>
              <a:rPr lang="ru-RU" sz="3200" dirty="0" err="1">
                <a:solidFill>
                  <a:schemeClr val="tx1"/>
                </a:solidFill>
                <a:latin typeface="+mn-lt"/>
                <a:sym typeface="Arial Narrow"/>
              </a:rPr>
              <a:t>северохантыйского</a:t>
            </a:r>
            <a:r>
              <a:rPr lang="ru-RU" sz="3200" dirty="0">
                <a:solidFill>
                  <a:schemeClr val="tx1"/>
                </a:solidFill>
                <a:latin typeface="+mn-lt"/>
                <a:sym typeface="Arial Narrow"/>
              </a:rPr>
              <a:t> языка в с. Казым ХМАО, летом 2018-2019 гг.</a:t>
            </a:r>
            <a:endParaRPr lang="ru-RU" sz="3200" b="1" baseline="30000" dirty="0">
              <a:solidFill>
                <a:schemeClr val="tx1"/>
              </a:solidFill>
              <a:latin typeface="+mn-lt"/>
              <a:sym typeface="Arial Narrow"/>
            </a:endParaRPr>
          </a:p>
        </p:txBody>
      </p:sp>
      <p:sp>
        <p:nvSpPr>
          <p:cNvPr id="11" name="Text Placeholder 2">
            <a:extLst>
              <a:ext uri="{FF2B5EF4-FFF2-40B4-BE49-F238E27FC236}">
                <a16:creationId xmlns:a16="http://schemas.microsoft.com/office/drawing/2014/main" id="{DFFA5099-8C7C-40CF-A890-53311E927489}"/>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6196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err="1"/>
              <a:t>Проприальный</a:t>
            </a:r>
            <a:r>
              <a:rPr lang="ru-RU" dirty="0"/>
              <a:t> артикль?</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30</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226606" y="4369594"/>
            <a:ext cx="21506375" cy="86409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ru-RU" sz="4400" dirty="0">
                <a:solidFill>
                  <a:srgbClr val="253957"/>
                </a:solidFill>
                <a:sym typeface="Arial Narrow"/>
              </a:rPr>
              <a:t>Гипотеза 4: </a:t>
            </a:r>
            <a:r>
              <a:rPr lang="en-US" sz="4400" i="1" dirty="0">
                <a:solidFill>
                  <a:srgbClr val="253957"/>
                </a:solidFill>
                <a:sym typeface="Arial Narrow"/>
              </a:rPr>
              <a:t>-</a:t>
            </a:r>
            <a:r>
              <a:rPr lang="en-US" sz="4400" i="1" dirty="0" err="1">
                <a:solidFill>
                  <a:srgbClr val="253957"/>
                </a:solidFill>
                <a:sym typeface="Arial Narrow"/>
              </a:rPr>
              <a:t>en</a:t>
            </a:r>
            <a:r>
              <a:rPr lang="en-US" sz="4400" dirty="0">
                <a:solidFill>
                  <a:srgbClr val="253957"/>
                </a:solidFill>
                <a:sym typeface="Arial Narrow"/>
              </a:rPr>
              <a:t> </a:t>
            </a:r>
            <a:r>
              <a:rPr lang="ru-RU" sz="4400" dirty="0" err="1">
                <a:solidFill>
                  <a:srgbClr val="253957"/>
                </a:solidFill>
                <a:sym typeface="Arial Narrow"/>
              </a:rPr>
              <a:t>проприальный</a:t>
            </a:r>
            <a:r>
              <a:rPr lang="ru-RU" sz="4400" dirty="0">
                <a:solidFill>
                  <a:srgbClr val="253957"/>
                </a:solidFill>
                <a:sym typeface="Arial Narrow"/>
              </a:rPr>
              <a:t> артикль</a:t>
            </a:r>
            <a:endParaRPr lang="en-US" sz="4400" dirty="0">
              <a:solidFill>
                <a:srgbClr val="253957"/>
              </a:solidFill>
              <a:sym typeface="Arial Narrow"/>
            </a:endParaRP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i="1" dirty="0">
                <a:solidFill>
                  <a:srgbClr val="253957"/>
                </a:solidFill>
                <a:sym typeface="Arial Narrow"/>
              </a:rPr>
              <a:t>-</a:t>
            </a:r>
            <a:r>
              <a:rPr lang="en-US" sz="4400" i="1" dirty="0" err="1">
                <a:solidFill>
                  <a:srgbClr val="253957"/>
                </a:solidFill>
                <a:sym typeface="Arial Narrow"/>
              </a:rPr>
              <a:t>en</a:t>
            </a:r>
            <a:r>
              <a:rPr lang="en-US" sz="4400" dirty="0">
                <a:solidFill>
                  <a:srgbClr val="253957"/>
                </a:solidFill>
                <a:sym typeface="Arial Narrow"/>
              </a:rPr>
              <a:t> </a:t>
            </a:r>
            <a:r>
              <a:rPr lang="ru-RU" sz="4400" dirty="0">
                <a:solidFill>
                  <a:srgbClr val="253957"/>
                </a:solidFill>
                <a:sym typeface="Arial Narrow"/>
              </a:rPr>
              <a:t>не употребляется в предикативной позиции</a:t>
            </a:r>
            <a:endParaRPr lang="ru-RU" sz="4400" i="1" dirty="0">
              <a:solidFill>
                <a:srgbClr val="253957"/>
              </a:solidFill>
              <a:sym typeface="Arial Narrow"/>
            </a:endParaRPr>
          </a:p>
          <a:p>
            <a:pPr algn="l">
              <a:spcBef>
                <a:spcPts val="2800"/>
              </a:spcBef>
              <a:buSzPct val="100000"/>
              <a:tabLst>
                <a:tab pos="1430338" algn="l"/>
                <a:tab pos="2508250" algn="l"/>
                <a:tab pos="6729413" algn="l"/>
                <a:tab pos="9424988" algn="l"/>
                <a:tab pos="14162088" algn="l"/>
              </a:tabLst>
              <a:defRPr sz="2800">
                <a:solidFill>
                  <a:srgbClr val="253957"/>
                </a:solidFill>
                <a:latin typeface="+mn-lt"/>
                <a:ea typeface="+mn-ea"/>
                <a:cs typeface="+mn-cs"/>
                <a:sym typeface="Arial Narrow"/>
              </a:defRPr>
            </a:pPr>
            <a:r>
              <a:rPr lang="ru-RU" sz="4400" dirty="0">
                <a:solidFill>
                  <a:srgbClr val="253957"/>
                </a:solidFill>
                <a:sym typeface="Arial Narrow"/>
              </a:rPr>
              <a:t>(13)	</a:t>
            </a:r>
            <a:r>
              <a:rPr lang="en-US" sz="4400" dirty="0" err="1">
                <a:solidFill>
                  <a:srgbClr val="253957"/>
                </a:solidFill>
                <a:latin typeface="Sitka Heading" panose="02000505000000020004" pitchFamily="2" charset="0"/>
                <a:sym typeface="Arial Narrow"/>
              </a:rPr>
              <a:t>mă</a:t>
            </a:r>
            <a:r>
              <a:rPr lang="ru-RU" sz="4400" dirty="0">
                <a:solidFill>
                  <a:srgbClr val="253957"/>
                </a:solidFill>
                <a:latin typeface="Sitka Heading" panose="02000505000000020004" pitchFamily="2" charset="0"/>
                <a:sym typeface="Arial Narrow"/>
              </a:rPr>
              <a:t>	</a:t>
            </a:r>
            <a:r>
              <a:rPr lang="el-GR" sz="4400" dirty="0">
                <a:solidFill>
                  <a:srgbClr val="253957"/>
                </a:solidFill>
                <a:latin typeface="Sitka Heading" panose="02000505000000020004" pitchFamily="2" charset="0"/>
                <a:sym typeface="Arial Narrow"/>
              </a:rPr>
              <a:t>λ</a:t>
            </a:r>
            <a:r>
              <a:rPr lang="en-US" sz="4400" dirty="0">
                <a:solidFill>
                  <a:srgbClr val="253957"/>
                </a:solidFill>
                <a:latin typeface="Sitka Heading" panose="02000505000000020004" pitchFamily="2" charset="0"/>
                <a:sym typeface="Arial Narrow"/>
              </a:rPr>
              <a:t>ɵ</a:t>
            </a:r>
            <a:r>
              <a:rPr lang="el-GR" sz="4400" dirty="0">
                <a:solidFill>
                  <a:srgbClr val="253957"/>
                </a:solidFill>
                <a:latin typeface="Sitka Heading" panose="02000505000000020004" pitchFamily="2" charset="0"/>
                <a:sym typeface="Arial Narrow"/>
              </a:rPr>
              <a:t>χ</a:t>
            </a:r>
            <a:r>
              <a:rPr lang="en-US" sz="4400" dirty="0">
                <a:solidFill>
                  <a:srgbClr val="253957"/>
                </a:solidFill>
                <a:latin typeface="Sitka Heading" panose="02000505000000020004" pitchFamily="2" charset="0"/>
                <a:sym typeface="Arial Narrow"/>
              </a:rPr>
              <a:t>s</a:t>
            </a:r>
            <a:r>
              <a:rPr lang="ru-RU" sz="4400" dirty="0">
                <a:solidFill>
                  <a:srgbClr val="253957"/>
                </a:solidFill>
                <a:latin typeface="Sitka Heading" panose="02000505000000020004" pitchFamily="2" charset="0"/>
                <a:sym typeface="Arial Narrow"/>
              </a:rPr>
              <a:t>-</a:t>
            </a:r>
            <a:r>
              <a:rPr lang="en-US" sz="4400" dirty="0" err="1">
                <a:solidFill>
                  <a:srgbClr val="253957"/>
                </a:solidFill>
                <a:latin typeface="Sitka Heading" panose="02000505000000020004" pitchFamily="2" charset="0"/>
                <a:sym typeface="Arial Narrow"/>
              </a:rPr>
              <a:t>ɛm</a:t>
            </a:r>
            <a:r>
              <a:rPr lang="ru-RU" sz="4400" dirty="0">
                <a:solidFill>
                  <a:srgbClr val="253957"/>
                </a:solidFill>
                <a:latin typeface="Sitka Heading" panose="02000505000000020004" pitchFamily="2" charset="0"/>
                <a:sym typeface="Arial Narrow"/>
              </a:rPr>
              <a:t>	</a:t>
            </a:r>
            <a:r>
              <a:rPr lang="el-GR" sz="4400" dirty="0">
                <a:solidFill>
                  <a:srgbClr val="253957"/>
                </a:solidFill>
                <a:latin typeface="Sitka Heading" panose="02000505000000020004" pitchFamily="2" charset="0"/>
                <a:sym typeface="Arial Narrow"/>
              </a:rPr>
              <a:t>λ</a:t>
            </a:r>
            <a:r>
              <a:rPr lang="en-US" sz="4400" dirty="0" err="1">
                <a:solidFill>
                  <a:srgbClr val="253957"/>
                </a:solidFill>
                <a:latin typeface="Sitka Heading" panose="02000505000000020004" pitchFamily="2" charset="0"/>
                <a:sym typeface="Arial Narrow"/>
              </a:rPr>
              <a:t>ʉwət</a:t>
            </a:r>
            <a:r>
              <a:rPr lang="ru-RU" sz="4400" dirty="0">
                <a:solidFill>
                  <a:srgbClr val="253957"/>
                </a:solidFill>
                <a:latin typeface="Sitka Heading" panose="02000505000000020004" pitchFamily="2" charset="0"/>
                <a:sym typeface="Arial Narrow"/>
              </a:rPr>
              <a:t>	</a:t>
            </a:r>
            <a:r>
              <a:rPr lang="en-US" sz="4400" dirty="0" err="1">
                <a:solidFill>
                  <a:srgbClr val="253957"/>
                </a:solidFill>
                <a:latin typeface="Sitka Heading" panose="02000505000000020004" pitchFamily="2" charset="0"/>
                <a:sym typeface="Arial Narrow"/>
              </a:rPr>
              <a:t>nɛmət</a:t>
            </a:r>
            <a:r>
              <a:rPr lang="ru-RU" sz="4400" dirty="0">
                <a:solidFill>
                  <a:srgbClr val="253957"/>
                </a:solidFill>
                <a:latin typeface="Sitka Heading" panose="02000505000000020004" pitchFamily="2" charset="0"/>
                <a:sym typeface="Arial Narrow"/>
              </a:rPr>
              <a:t>-</a:t>
            </a:r>
            <a:r>
              <a:rPr lang="en-US" sz="4400" dirty="0">
                <a:solidFill>
                  <a:srgbClr val="253957"/>
                </a:solidFill>
                <a:latin typeface="Sitka Heading" panose="02000505000000020004" pitchFamily="2" charset="0"/>
                <a:sym typeface="Arial Narrow"/>
              </a:rPr>
              <a:t>s</a:t>
            </a:r>
            <a:r>
              <a:rPr lang="ru-RU" sz="4400" dirty="0">
                <a:solidFill>
                  <a:srgbClr val="253957"/>
                </a:solidFill>
                <a:latin typeface="Sitka Heading" panose="02000505000000020004" pitchFamily="2" charset="0"/>
                <a:sym typeface="Arial Narrow"/>
              </a:rPr>
              <a:t>-</a:t>
            </a:r>
            <a:r>
              <a:rPr lang="en-US" sz="4400" dirty="0">
                <a:solidFill>
                  <a:srgbClr val="253957"/>
                </a:solidFill>
                <a:latin typeface="Sitka Heading" panose="02000505000000020004" pitchFamily="2" charset="0"/>
                <a:sym typeface="Arial Narrow"/>
              </a:rPr>
              <a:t>ə</a:t>
            </a:r>
            <a:r>
              <a:rPr lang="el-GR" sz="4400" dirty="0">
                <a:solidFill>
                  <a:srgbClr val="253957"/>
                </a:solidFill>
                <a:latin typeface="Sitka Heading" panose="02000505000000020004" pitchFamily="2" charset="0"/>
                <a:sym typeface="Arial Narrow"/>
              </a:rPr>
              <a:t>λλ</a:t>
            </a:r>
            <a:r>
              <a:rPr lang="en-US" sz="4400" dirty="0">
                <a:solidFill>
                  <a:srgbClr val="253957"/>
                </a:solidFill>
                <a:latin typeface="Sitka Heading" panose="02000505000000020004" pitchFamily="2" charset="0"/>
                <a:sym typeface="Arial Narrow"/>
              </a:rPr>
              <a:t>e</a:t>
            </a:r>
            <a:r>
              <a:rPr lang="ru-RU" sz="4400" dirty="0">
                <a:solidFill>
                  <a:srgbClr val="253957"/>
                </a:solidFill>
                <a:latin typeface="Sitka Heading" panose="02000505000000020004" pitchFamily="2" charset="0"/>
                <a:sym typeface="Arial Narrow"/>
              </a:rPr>
              <a:t>	</a:t>
            </a:r>
            <a:r>
              <a:rPr lang="en-US" sz="4400" b="1" dirty="0" err="1">
                <a:solidFill>
                  <a:srgbClr val="253957"/>
                </a:solidFill>
                <a:latin typeface="Sitka Heading" panose="02000505000000020004" pitchFamily="2" charset="0"/>
                <a:sym typeface="Arial Narrow"/>
              </a:rPr>
              <a:t>miśa</a:t>
            </a:r>
            <a:r>
              <a:rPr lang="en-US" sz="4400" b="1" dirty="0">
                <a:solidFill>
                  <a:srgbClr val="253957"/>
                </a:solidFill>
                <a:latin typeface="Sitka Heading" panose="02000505000000020004" pitchFamily="2" charset="0"/>
                <a:sym typeface="Arial Narrow"/>
              </a:rPr>
              <a:t>-ja/*-</a:t>
            </a:r>
            <a:r>
              <a:rPr lang="en-US" sz="4400" b="1" dirty="0" err="1">
                <a:solidFill>
                  <a:srgbClr val="253957"/>
                </a:solidFill>
                <a:latin typeface="Sitka Heading" panose="02000505000000020004" pitchFamily="2" charset="0"/>
                <a:sym typeface="Arial Narrow"/>
              </a:rPr>
              <a:t>jen</a:t>
            </a:r>
            <a:r>
              <a:rPr lang="en-US" sz="4400" b="1" dirty="0">
                <a:solidFill>
                  <a:srgbClr val="253957"/>
                </a:solidFill>
                <a:latin typeface="Sitka Heading" panose="02000505000000020004" pitchFamily="2" charset="0"/>
                <a:sym typeface="Arial Narrow"/>
              </a:rPr>
              <a:t>-a</a:t>
            </a:r>
            <a:endParaRPr lang="ru-RU" sz="4400" b="1" dirty="0">
              <a:solidFill>
                <a:srgbClr val="253957"/>
              </a:solidFill>
              <a:latin typeface="Sitka Heading" panose="02000505000000020004" pitchFamily="2" charset="0"/>
              <a:sym typeface="Arial Narrow"/>
            </a:endParaRPr>
          </a:p>
          <a:p>
            <a:pPr algn="l">
              <a:spcBef>
                <a:spcPts val="2800"/>
              </a:spcBef>
              <a:buSzPct val="100000"/>
              <a:tabLst>
                <a:tab pos="1430338" algn="l"/>
                <a:tab pos="2508250" algn="l"/>
                <a:tab pos="6729413" algn="l"/>
                <a:tab pos="9424988" algn="l"/>
                <a:tab pos="14162088" algn="l"/>
              </a:tabLst>
              <a:defRPr sz="2800">
                <a:solidFill>
                  <a:srgbClr val="253957"/>
                </a:solidFill>
                <a:latin typeface="+mn-lt"/>
                <a:ea typeface="+mn-ea"/>
                <a:cs typeface="+mn-cs"/>
                <a:sym typeface="Arial Narrow"/>
              </a:defRPr>
            </a:pPr>
            <a:r>
              <a:rPr lang="ru-RU" sz="4400" dirty="0">
                <a:solidFill>
                  <a:srgbClr val="253957"/>
                </a:solidFill>
                <a:sym typeface="Arial Narrow"/>
              </a:rPr>
              <a:t>	</a:t>
            </a:r>
            <a:r>
              <a:rPr lang="en-US" sz="4400" dirty="0">
                <a:solidFill>
                  <a:srgbClr val="253957"/>
                </a:solidFill>
                <a:sym typeface="Arial Narrow"/>
              </a:rPr>
              <a:t>my	friend-POSS.1SG	3SG.ACC	name-PST-3SG.SG	M.-DAT/-POSS.2SG-DAT</a:t>
            </a:r>
          </a:p>
          <a:p>
            <a:pPr algn="l">
              <a:spcBef>
                <a:spcPts val="2800"/>
              </a:spcBef>
              <a:buSzPct val="100000"/>
              <a:tabLst>
                <a:tab pos="1430338" algn="l"/>
              </a:tabLst>
              <a:defRPr sz="2800">
                <a:solidFill>
                  <a:srgbClr val="253957"/>
                </a:solidFill>
                <a:latin typeface="+mn-lt"/>
                <a:ea typeface="+mn-ea"/>
                <a:cs typeface="+mn-cs"/>
                <a:sym typeface="Arial Narrow"/>
              </a:defRPr>
            </a:pPr>
            <a:r>
              <a:rPr lang="en-US" sz="4400" dirty="0">
                <a:solidFill>
                  <a:srgbClr val="253957"/>
                </a:solidFill>
                <a:sym typeface="Arial Narrow"/>
              </a:rPr>
              <a:t>	&lt;</a:t>
            </a:r>
            <a:r>
              <a:rPr lang="ru-RU" sz="4400" dirty="0">
                <a:solidFill>
                  <a:srgbClr val="253957"/>
                </a:solidFill>
                <a:sym typeface="Arial Narrow"/>
              </a:rPr>
              <a:t>У моего друга родился сын.</a:t>
            </a:r>
            <a:r>
              <a:rPr lang="en-US" sz="4400" dirty="0">
                <a:solidFill>
                  <a:srgbClr val="253957"/>
                </a:solidFill>
                <a:sym typeface="Arial Narrow"/>
              </a:rPr>
              <a:t>&gt; ‘</a:t>
            </a:r>
            <a:r>
              <a:rPr lang="ru-RU" sz="4400" dirty="0">
                <a:solidFill>
                  <a:srgbClr val="253957"/>
                </a:solidFill>
                <a:sym typeface="Arial Narrow"/>
              </a:rPr>
              <a:t>Мой друг назвал его Мишей</a:t>
            </a:r>
            <a:r>
              <a:rPr lang="en-US" sz="4400" dirty="0">
                <a:solidFill>
                  <a:srgbClr val="253957"/>
                </a:solidFill>
                <a:sym typeface="Arial Narrow"/>
              </a:rPr>
              <a:t>’.</a:t>
            </a:r>
            <a:endParaRPr lang="ru-RU" sz="4400" dirty="0">
              <a:solidFill>
                <a:srgbClr val="253957"/>
              </a:solidFill>
              <a:sym typeface="Arial Narrow"/>
            </a:endParaRPr>
          </a:p>
          <a:p>
            <a:pPr marL="571500" indent="-571500" algn="l">
              <a:spcBef>
                <a:spcPts val="2800"/>
              </a:spcBef>
              <a:buSzPct val="100000"/>
              <a:buFont typeface="Arial" panose="020B0604020202020204" pitchFamily="34" charset="0"/>
              <a:buChar char="•"/>
              <a:tabLst>
                <a:tab pos="1430338" algn="l"/>
              </a:tabLst>
              <a:defRPr sz="2800">
                <a:solidFill>
                  <a:srgbClr val="253957"/>
                </a:solidFill>
                <a:latin typeface="+mn-lt"/>
                <a:ea typeface="+mn-ea"/>
                <a:cs typeface="+mn-cs"/>
                <a:sym typeface="Arial Narrow"/>
              </a:defRPr>
            </a:pPr>
            <a:r>
              <a:rPr lang="en-US" sz="4400" i="1" dirty="0">
                <a:solidFill>
                  <a:srgbClr val="253957"/>
                </a:solidFill>
                <a:sym typeface="Arial Narrow"/>
              </a:rPr>
              <a:t>-</a:t>
            </a:r>
            <a:r>
              <a:rPr lang="en-US" sz="4400" i="1" dirty="0" err="1">
                <a:solidFill>
                  <a:srgbClr val="253957"/>
                </a:solidFill>
                <a:sym typeface="Arial Narrow"/>
              </a:rPr>
              <a:t>en</a:t>
            </a:r>
            <a:r>
              <a:rPr lang="en-US" sz="4400" dirty="0">
                <a:solidFill>
                  <a:srgbClr val="253957"/>
                </a:solidFill>
                <a:sym typeface="Arial Narrow"/>
              </a:rPr>
              <a:t> </a:t>
            </a:r>
            <a:r>
              <a:rPr lang="ru-RU" sz="4400" dirty="0">
                <a:solidFill>
                  <a:srgbClr val="253957"/>
                </a:solidFill>
                <a:sym typeface="Arial Narrow"/>
              </a:rPr>
              <a:t>не употребляется в </a:t>
            </a:r>
            <a:r>
              <a:rPr lang="ru-RU" sz="4400" dirty="0" err="1">
                <a:solidFill>
                  <a:srgbClr val="253957"/>
                </a:solidFill>
                <a:sym typeface="Arial Narrow"/>
              </a:rPr>
              <a:t>вокативной</a:t>
            </a:r>
            <a:r>
              <a:rPr lang="ru-RU" sz="4400" dirty="0">
                <a:solidFill>
                  <a:srgbClr val="253957"/>
                </a:solidFill>
                <a:sym typeface="Arial Narrow"/>
              </a:rPr>
              <a:t> позиции</a:t>
            </a:r>
          </a:p>
          <a:p>
            <a:pPr algn="l">
              <a:spcBef>
                <a:spcPts val="2800"/>
              </a:spcBef>
              <a:buSzPct val="100000"/>
              <a:tabLst>
                <a:tab pos="1430338" algn="l"/>
                <a:tab pos="5205413" algn="l"/>
                <a:tab pos="9237663" algn="l"/>
              </a:tabLst>
              <a:defRPr sz="2800">
                <a:solidFill>
                  <a:srgbClr val="253957"/>
                </a:solidFill>
                <a:latin typeface="+mn-lt"/>
                <a:ea typeface="+mn-ea"/>
                <a:cs typeface="+mn-cs"/>
                <a:sym typeface="Arial Narrow"/>
              </a:defRPr>
            </a:pPr>
            <a:r>
              <a:rPr lang="ru-RU" sz="4400" dirty="0">
                <a:solidFill>
                  <a:srgbClr val="253957"/>
                </a:solidFill>
                <a:sym typeface="Arial Narrow"/>
              </a:rPr>
              <a:t>(14)	</a:t>
            </a:r>
            <a:r>
              <a:rPr lang="en-US" sz="4400" b="1" dirty="0" err="1">
                <a:solidFill>
                  <a:srgbClr val="253957"/>
                </a:solidFill>
                <a:latin typeface="Sitka Heading" panose="02000505000000020004" pitchFamily="2" charset="0"/>
                <a:sym typeface="Arial Narrow"/>
              </a:rPr>
              <a:t>maša</a:t>
            </a:r>
            <a:r>
              <a:rPr lang="en-US" sz="4400" b="1" dirty="0">
                <a:solidFill>
                  <a:srgbClr val="253957"/>
                </a:solidFill>
                <a:latin typeface="Sitka Heading" panose="02000505000000020004" pitchFamily="2" charset="0"/>
                <a:sym typeface="Arial Narrow"/>
              </a:rPr>
              <a:t>-(*</a:t>
            </a:r>
            <a:r>
              <a:rPr lang="en-US" sz="4400" b="1" dirty="0" err="1">
                <a:solidFill>
                  <a:srgbClr val="253957"/>
                </a:solidFill>
                <a:latin typeface="Sitka Heading" panose="02000505000000020004" pitchFamily="2" charset="0"/>
                <a:sym typeface="Arial Narrow"/>
              </a:rPr>
              <a:t>jen</a:t>
            </a:r>
            <a:r>
              <a:rPr lang="en-US" sz="4400" b="1" dirty="0">
                <a:solidFill>
                  <a:srgbClr val="253957"/>
                </a:solidFill>
                <a:latin typeface="Sitka Heading" panose="02000505000000020004" pitchFamily="2" charset="0"/>
                <a:sym typeface="Arial Narrow"/>
              </a:rPr>
              <a:t>)</a:t>
            </a:r>
            <a:r>
              <a:rPr lang="en-US" sz="4400" dirty="0">
                <a:solidFill>
                  <a:srgbClr val="253957"/>
                </a:solidFill>
                <a:latin typeface="Sitka Heading" panose="02000505000000020004" pitchFamily="2" charset="0"/>
                <a:sym typeface="Arial Narrow"/>
              </a:rPr>
              <a:t>,	ow-</a:t>
            </a:r>
            <a:r>
              <a:rPr lang="en-US" sz="4400" dirty="0" err="1">
                <a:solidFill>
                  <a:srgbClr val="253957"/>
                </a:solidFill>
                <a:latin typeface="Sitka Heading" panose="02000505000000020004" pitchFamily="2" charset="0"/>
                <a:sym typeface="Arial Narrow"/>
              </a:rPr>
              <a:t>en</a:t>
            </a:r>
            <a:r>
              <a:rPr lang="en-US" sz="4400" dirty="0">
                <a:solidFill>
                  <a:srgbClr val="253957"/>
                </a:solidFill>
                <a:latin typeface="Sitka Heading" panose="02000505000000020004" pitchFamily="2" charset="0"/>
                <a:sym typeface="Arial Narrow"/>
              </a:rPr>
              <a:t>	</a:t>
            </a:r>
            <a:r>
              <a:rPr lang="en-US" sz="4400" dirty="0" err="1">
                <a:solidFill>
                  <a:srgbClr val="253957"/>
                </a:solidFill>
                <a:latin typeface="Sitka Heading" panose="02000505000000020004" pitchFamily="2" charset="0"/>
                <a:sym typeface="Arial Narrow"/>
              </a:rPr>
              <a:t>pʉnš</a:t>
            </a:r>
            <a:r>
              <a:rPr lang="en-US" sz="4400" dirty="0">
                <a:solidFill>
                  <a:srgbClr val="253957"/>
                </a:solidFill>
                <a:latin typeface="Sitka Heading" panose="02000505000000020004" pitchFamily="2" charset="0"/>
                <a:sym typeface="Arial Narrow"/>
              </a:rPr>
              <a:t>-e</a:t>
            </a:r>
            <a:endParaRPr lang="ru-RU" sz="4400" dirty="0">
              <a:solidFill>
                <a:srgbClr val="253957"/>
              </a:solidFill>
              <a:latin typeface="Sitka Heading" panose="02000505000000020004" pitchFamily="2" charset="0"/>
              <a:sym typeface="Arial Narrow"/>
            </a:endParaRPr>
          </a:p>
          <a:p>
            <a:pPr algn="l">
              <a:spcBef>
                <a:spcPts val="2800"/>
              </a:spcBef>
              <a:buSzPct val="100000"/>
              <a:tabLst>
                <a:tab pos="1430338" algn="l"/>
                <a:tab pos="5205413" algn="l"/>
                <a:tab pos="9237663" algn="l"/>
              </a:tabLst>
              <a:defRPr sz="2800">
                <a:solidFill>
                  <a:srgbClr val="253957"/>
                </a:solidFill>
                <a:latin typeface="+mn-lt"/>
                <a:ea typeface="+mn-ea"/>
                <a:cs typeface="+mn-cs"/>
                <a:sym typeface="Arial Narrow"/>
              </a:defRPr>
            </a:pPr>
            <a:r>
              <a:rPr lang="ru-RU" sz="4400" dirty="0">
                <a:solidFill>
                  <a:srgbClr val="253957"/>
                </a:solidFill>
                <a:sym typeface="Arial Narrow"/>
              </a:rPr>
              <a:t>	</a:t>
            </a:r>
            <a:r>
              <a:rPr lang="en-US" sz="4400" dirty="0">
                <a:solidFill>
                  <a:srgbClr val="253957"/>
                </a:solidFill>
                <a:sym typeface="Arial Narrow"/>
              </a:rPr>
              <a:t>M.-POSS.2SG	door-POSS.2SG	open-IMP.SG.SG</a:t>
            </a:r>
          </a:p>
          <a:p>
            <a:pPr algn="l">
              <a:spcBef>
                <a:spcPts val="2800"/>
              </a:spcBef>
              <a:buSzPct val="100000"/>
              <a:tabLst>
                <a:tab pos="1430338" algn="l"/>
              </a:tabLst>
              <a:defRPr sz="2800">
                <a:solidFill>
                  <a:srgbClr val="253957"/>
                </a:solidFill>
                <a:latin typeface="+mn-lt"/>
                <a:ea typeface="+mn-ea"/>
                <a:cs typeface="+mn-cs"/>
                <a:sym typeface="Arial Narrow"/>
              </a:defRPr>
            </a:pPr>
            <a:r>
              <a:rPr lang="en-US" sz="4400" dirty="0">
                <a:solidFill>
                  <a:srgbClr val="253957"/>
                </a:solidFill>
                <a:sym typeface="Arial Narrow"/>
              </a:rPr>
              <a:t>	‘</a:t>
            </a:r>
            <a:r>
              <a:rPr lang="ru-RU" sz="4400" dirty="0">
                <a:solidFill>
                  <a:srgbClr val="253957"/>
                </a:solidFill>
                <a:sym typeface="Arial Narrow"/>
              </a:rPr>
              <a:t>Маша, открой дверь</a:t>
            </a:r>
            <a:r>
              <a:rPr lang="en-US" sz="4400" dirty="0">
                <a:solidFill>
                  <a:srgbClr val="253957"/>
                </a:solidFill>
                <a:sym typeface="Arial Narrow"/>
              </a:rPr>
              <a:t>’</a:t>
            </a:r>
            <a:r>
              <a:rPr lang="ru-RU" sz="4400" dirty="0">
                <a:solidFill>
                  <a:srgbClr val="253957"/>
                </a:solidFill>
                <a:sym typeface="Arial Narrow"/>
              </a:rPr>
              <a:t>.</a:t>
            </a:r>
            <a:endParaRPr lang="en-US" sz="4400" dirty="0">
              <a:solidFill>
                <a:srgbClr val="253957"/>
              </a:solidFill>
              <a:sym typeface="Arial Narrow"/>
            </a:endParaRPr>
          </a:p>
          <a:p>
            <a:pPr algn="l">
              <a:spcBef>
                <a:spcPts val="2800"/>
              </a:spcBef>
              <a:buSzPct val="100000"/>
              <a:defRPr sz="2800">
                <a:solidFill>
                  <a:srgbClr val="253957"/>
                </a:solidFill>
                <a:latin typeface="+mn-lt"/>
                <a:ea typeface="+mn-ea"/>
                <a:cs typeface="+mn-cs"/>
                <a:sym typeface="Arial Narrow"/>
              </a:defRPr>
            </a:pPr>
            <a:endParaRPr lang="ru-RU" sz="4400" dirty="0">
              <a:solidFill>
                <a:srgbClr val="253957"/>
              </a:solidFill>
              <a:sym typeface="Arial Narrow"/>
            </a:endParaRPr>
          </a:p>
        </p:txBody>
      </p:sp>
      <p:sp>
        <p:nvSpPr>
          <p:cNvPr id="9" name="Text Placeholder 2">
            <a:extLst>
              <a:ext uri="{FF2B5EF4-FFF2-40B4-BE49-F238E27FC236}">
                <a16:creationId xmlns:a16="http://schemas.microsoft.com/office/drawing/2014/main" id="{8FF51CEA-6D47-4864-B707-B46FEFE0B321}"/>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77515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Выводы и дальнейшие исследования</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31</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FFDC51F0-025B-4079-B033-453A0A3D3CD2}"/>
              </a:ext>
            </a:extLst>
          </p:cNvPr>
          <p:cNvSpPr txBox="1"/>
          <p:nvPr/>
        </p:nvSpPr>
        <p:spPr>
          <a:xfrm>
            <a:off x="1226606" y="4369594"/>
            <a:ext cx="21506375" cy="63736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ru-RU" sz="4400" dirty="0">
                <a:solidFill>
                  <a:srgbClr val="253957"/>
                </a:solidFill>
                <a:sym typeface="Arial Narrow"/>
              </a:rPr>
              <a:t>Гипотеза 4.5: существует два </a:t>
            </a:r>
            <a:r>
              <a:rPr lang="en-US" sz="4400" i="1" dirty="0">
                <a:solidFill>
                  <a:srgbClr val="253957"/>
                </a:solidFill>
                <a:sym typeface="Arial Narrow"/>
              </a:rPr>
              <a:t>-</a:t>
            </a:r>
            <a:r>
              <a:rPr lang="en-US" sz="4400" i="1" dirty="0" err="1">
                <a:solidFill>
                  <a:srgbClr val="253957"/>
                </a:solidFill>
                <a:sym typeface="Arial Narrow"/>
              </a:rPr>
              <a:t>en</a:t>
            </a:r>
            <a:endParaRPr lang="en-US" sz="4400" dirty="0">
              <a:solidFill>
                <a:srgbClr val="253957"/>
              </a:solidFill>
              <a:sym typeface="Arial Narrow"/>
            </a:endParaRP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i="1" dirty="0">
                <a:solidFill>
                  <a:srgbClr val="253957"/>
                </a:solidFill>
                <a:sym typeface="Arial Narrow"/>
              </a:rPr>
              <a:t>-</a:t>
            </a:r>
            <a:r>
              <a:rPr lang="en-US" sz="4400" i="1" dirty="0">
                <a:solidFill>
                  <a:srgbClr val="253957"/>
                </a:solidFill>
                <a:sym typeface="Arial Narrow"/>
              </a:rPr>
              <a:t>en</a:t>
            </a:r>
            <a:r>
              <a:rPr lang="en-US" sz="4400" baseline="-25000" dirty="0">
                <a:solidFill>
                  <a:srgbClr val="253957"/>
                </a:solidFill>
                <a:sym typeface="Arial Narrow"/>
              </a:rPr>
              <a:t>1</a:t>
            </a:r>
            <a:r>
              <a:rPr lang="en-US" sz="4400" dirty="0">
                <a:solidFill>
                  <a:srgbClr val="253957"/>
                </a:solidFill>
                <a:sym typeface="Arial Narrow"/>
              </a:rPr>
              <a:t> — </a:t>
            </a:r>
            <a:r>
              <a:rPr lang="ru-RU" sz="4400" dirty="0">
                <a:solidFill>
                  <a:srgbClr val="253957"/>
                </a:solidFill>
                <a:sym typeface="Arial Narrow"/>
              </a:rPr>
              <a:t>расширенный посессив с семантикой в духе [</a:t>
            </a:r>
            <a:r>
              <a:rPr lang="en-US" sz="4400" dirty="0">
                <a:solidFill>
                  <a:srgbClr val="253957"/>
                </a:solidFill>
                <a:sym typeface="Arial Narrow"/>
              </a:rPr>
              <a:t>Barker 2011</a:t>
            </a:r>
            <a:r>
              <a:rPr lang="ru-RU" sz="4400" dirty="0">
                <a:solidFill>
                  <a:srgbClr val="253957"/>
                </a:solidFill>
                <a:sym typeface="Arial Narrow"/>
              </a:rPr>
              <a:t>]</a:t>
            </a:r>
            <a:endParaRPr lang="en-US" sz="4400" dirty="0">
              <a:solidFill>
                <a:srgbClr val="253957"/>
              </a:solidFill>
              <a:sym typeface="Arial Narrow"/>
            </a:endParaRPr>
          </a:p>
          <a:p>
            <a:pPr marL="1266825" indent="-571500" algn="l">
              <a:spcBef>
                <a:spcPts val="6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употребляется во всех случаях кроме антропонимов</a:t>
            </a:r>
            <a:r>
              <a:rPr lang="ru-RU" sz="3600" baseline="30000" dirty="0">
                <a:solidFill>
                  <a:srgbClr val="253957"/>
                </a:solidFill>
                <a:sym typeface="Arial Narrow"/>
              </a:rPr>
              <a:t>4</a:t>
            </a:r>
            <a:endParaRPr lang="ru-RU" sz="3600" dirty="0">
              <a:solidFill>
                <a:srgbClr val="253957"/>
              </a:solidFill>
              <a:sym typeface="Arial Narrow"/>
            </a:endParaRPr>
          </a:p>
          <a:p>
            <a:pPr marL="1266825" indent="-571500" algn="l">
              <a:spcBef>
                <a:spcPts val="6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в контекстах глобальной уникальности вместо </a:t>
            </a:r>
            <a:r>
              <a:rPr lang="ru-RU" sz="3600" i="1" dirty="0">
                <a:solidFill>
                  <a:srgbClr val="253957"/>
                </a:solidFill>
                <a:sym typeface="Arial Narrow"/>
              </a:rPr>
              <a:t>-</a:t>
            </a:r>
            <a:r>
              <a:rPr lang="en-US" sz="3600" i="1" dirty="0">
                <a:solidFill>
                  <a:srgbClr val="253957"/>
                </a:solidFill>
                <a:sym typeface="Arial Narrow"/>
              </a:rPr>
              <a:t>en</a:t>
            </a:r>
            <a:r>
              <a:rPr lang="en-US" sz="3600" baseline="-25000" dirty="0">
                <a:solidFill>
                  <a:srgbClr val="253957"/>
                </a:solidFill>
                <a:sym typeface="Arial Narrow"/>
              </a:rPr>
              <a:t>1</a:t>
            </a:r>
            <a:r>
              <a:rPr lang="en-US" sz="3600" dirty="0">
                <a:solidFill>
                  <a:srgbClr val="253957"/>
                </a:solidFill>
                <a:sym typeface="Arial Narrow"/>
              </a:rPr>
              <a:t> </a:t>
            </a:r>
            <a:r>
              <a:rPr lang="ru-RU" sz="3600" dirty="0">
                <a:solidFill>
                  <a:srgbClr val="253957"/>
                </a:solidFill>
                <a:sym typeface="Arial Narrow"/>
              </a:rPr>
              <a:t>используется </a:t>
            </a:r>
            <a:r>
              <a:rPr lang="en-US" sz="3600" i="1" dirty="0">
                <a:solidFill>
                  <a:srgbClr val="253957"/>
                </a:solidFill>
                <a:sym typeface="Arial Narrow"/>
              </a:rPr>
              <a:t>-</a:t>
            </a:r>
            <a:r>
              <a:rPr lang="en-US" sz="3600" i="1" dirty="0" err="1">
                <a:solidFill>
                  <a:srgbClr val="253957"/>
                </a:solidFill>
                <a:sym typeface="Arial Narrow"/>
              </a:rPr>
              <a:t>ew</a:t>
            </a:r>
            <a:r>
              <a:rPr lang="ru-RU" sz="3600" dirty="0">
                <a:solidFill>
                  <a:srgbClr val="253957"/>
                </a:solidFill>
                <a:sym typeface="Arial Narrow"/>
              </a:rPr>
              <a:t> как логически более сильная альтернатива</a:t>
            </a:r>
            <a:endParaRPr lang="en-US" sz="3600" dirty="0">
              <a:solidFill>
                <a:srgbClr val="253957"/>
              </a:solidFill>
              <a:sym typeface="Arial Narrow"/>
            </a:endParaRP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en-US" sz="4400" i="1" dirty="0">
                <a:solidFill>
                  <a:srgbClr val="253957"/>
                </a:solidFill>
                <a:sym typeface="Arial Narrow"/>
              </a:rPr>
              <a:t>-en</a:t>
            </a:r>
            <a:r>
              <a:rPr lang="en-US" sz="4400" baseline="-25000" dirty="0">
                <a:solidFill>
                  <a:srgbClr val="253957"/>
                </a:solidFill>
                <a:sym typeface="Arial Narrow"/>
              </a:rPr>
              <a:t>2</a:t>
            </a:r>
            <a:r>
              <a:rPr lang="en-US" sz="4400" dirty="0">
                <a:solidFill>
                  <a:srgbClr val="253957"/>
                </a:solidFill>
                <a:sym typeface="Arial Narrow"/>
              </a:rPr>
              <a:t> — </a:t>
            </a:r>
            <a:r>
              <a:rPr lang="ru-RU" sz="4400" dirty="0" err="1">
                <a:solidFill>
                  <a:srgbClr val="253957"/>
                </a:solidFill>
                <a:sym typeface="Arial Narrow"/>
              </a:rPr>
              <a:t>проприальный</a:t>
            </a:r>
            <a:r>
              <a:rPr lang="ru-RU" sz="4400" dirty="0">
                <a:solidFill>
                  <a:srgbClr val="253957"/>
                </a:solidFill>
                <a:sym typeface="Arial Narrow"/>
              </a:rPr>
              <a:t> артикль с семантикой в духе [</a:t>
            </a:r>
            <a:r>
              <a:rPr lang="en-US" sz="4400" dirty="0">
                <a:solidFill>
                  <a:srgbClr val="253957"/>
                </a:solidFill>
                <a:sym typeface="Arial Narrow"/>
              </a:rPr>
              <a:t>Muñoz 2019</a:t>
            </a:r>
            <a:r>
              <a:rPr lang="ru-RU" sz="4400" dirty="0">
                <a:solidFill>
                  <a:srgbClr val="253957"/>
                </a:solidFill>
                <a:sym typeface="Arial Narrow"/>
              </a:rPr>
              <a:t>]</a:t>
            </a:r>
          </a:p>
          <a:p>
            <a:pPr marL="1266825" indent="-571500" algn="l">
              <a:spcBef>
                <a:spcPts val="6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3600" dirty="0">
                <a:solidFill>
                  <a:srgbClr val="253957"/>
                </a:solidFill>
                <a:sym typeface="Arial Narrow"/>
              </a:rPr>
              <a:t>с именами собственными конкуренции с </a:t>
            </a:r>
            <a:r>
              <a:rPr lang="en-US" sz="3600" i="1" dirty="0">
                <a:solidFill>
                  <a:srgbClr val="253957"/>
                </a:solidFill>
                <a:sym typeface="Arial Narrow"/>
              </a:rPr>
              <a:t>-</a:t>
            </a:r>
            <a:r>
              <a:rPr lang="en-US" sz="3600" i="1" dirty="0" err="1">
                <a:solidFill>
                  <a:srgbClr val="253957"/>
                </a:solidFill>
                <a:sym typeface="Arial Narrow"/>
              </a:rPr>
              <a:t>ew</a:t>
            </a:r>
            <a:r>
              <a:rPr lang="en-US" sz="3600" dirty="0">
                <a:solidFill>
                  <a:srgbClr val="253957"/>
                </a:solidFill>
                <a:sym typeface="Arial Narrow"/>
              </a:rPr>
              <a:t> </a:t>
            </a:r>
            <a:r>
              <a:rPr lang="ru-RU" sz="3600" dirty="0">
                <a:solidFill>
                  <a:srgbClr val="253957"/>
                </a:solidFill>
                <a:sym typeface="Arial Narrow"/>
              </a:rPr>
              <a:t>не возникает, поскольку </a:t>
            </a:r>
            <a:r>
              <a:rPr lang="en-US" sz="3600" i="1" dirty="0">
                <a:solidFill>
                  <a:srgbClr val="253957"/>
                </a:solidFill>
                <a:sym typeface="Arial Narrow"/>
              </a:rPr>
              <a:t>-</a:t>
            </a:r>
            <a:r>
              <a:rPr lang="en-US" sz="3600" i="1" dirty="0" err="1">
                <a:solidFill>
                  <a:srgbClr val="253957"/>
                </a:solidFill>
                <a:sym typeface="Arial Narrow"/>
              </a:rPr>
              <a:t>ew</a:t>
            </a:r>
            <a:r>
              <a:rPr lang="ru-RU" sz="3600" dirty="0">
                <a:solidFill>
                  <a:srgbClr val="253957"/>
                </a:solidFill>
                <a:sym typeface="Arial Narrow"/>
              </a:rPr>
              <a:t> не образует шкалы с </a:t>
            </a:r>
            <a:r>
              <a:rPr lang="en-US" sz="3600" i="1" dirty="0">
                <a:solidFill>
                  <a:srgbClr val="253957"/>
                </a:solidFill>
                <a:sym typeface="Arial Narrow"/>
              </a:rPr>
              <a:t>-en</a:t>
            </a:r>
            <a:r>
              <a:rPr lang="en-US" sz="3600" baseline="-25000" dirty="0">
                <a:solidFill>
                  <a:srgbClr val="253957"/>
                </a:solidFill>
                <a:sym typeface="Arial Narrow"/>
              </a:rPr>
              <a:t>2</a:t>
            </a:r>
          </a:p>
          <a:p>
            <a:pPr algn="l">
              <a:spcBef>
                <a:spcPts val="600"/>
              </a:spcBef>
              <a:buSzPct val="100000"/>
              <a:defRPr sz="2800">
                <a:solidFill>
                  <a:srgbClr val="253957"/>
                </a:solidFill>
                <a:latin typeface="+mn-lt"/>
                <a:ea typeface="+mn-ea"/>
                <a:cs typeface="+mn-cs"/>
                <a:sym typeface="Arial Narrow"/>
              </a:defRPr>
            </a:pPr>
            <a:endParaRPr lang="ru-RU" sz="4400" dirty="0">
              <a:solidFill>
                <a:srgbClr val="253957"/>
              </a:solidFill>
              <a:sym typeface="Arial Narrow"/>
            </a:endParaRPr>
          </a:p>
          <a:p>
            <a:pPr algn="l">
              <a:spcBef>
                <a:spcPts val="600"/>
              </a:spcBef>
              <a:buSzPct val="100000"/>
              <a:defRPr sz="2800">
                <a:solidFill>
                  <a:srgbClr val="253957"/>
                </a:solidFill>
                <a:latin typeface="+mn-lt"/>
                <a:ea typeface="+mn-ea"/>
                <a:cs typeface="+mn-cs"/>
                <a:sym typeface="Arial Narrow"/>
              </a:defRPr>
            </a:pPr>
            <a:r>
              <a:rPr lang="ru-RU" sz="4400" dirty="0">
                <a:solidFill>
                  <a:srgbClr val="253957"/>
                </a:solidFill>
                <a:sym typeface="Arial Narrow"/>
              </a:rPr>
              <a:t>Далее:</a:t>
            </a:r>
            <a:endParaRPr lang="en-US" sz="4400" dirty="0">
              <a:solidFill>
                <a:srgbClr val="253957"/>
              </a:solidFill>
              <a:sym typeface="Arial Narrow"/>
            </a:endParaRPr>
          </a:p>
        </p:txBody>
      </p:sp>
      <p:sp>
        <p:nvSpPr>
          <p:cNvPr id="2" name="TextBox 1">
            <a:extLst>
              <a:ext uri="{FF2B5EF4-FFF2-40B4-BE49-F238E27FC236}">
                <a16:creationId xmlns:a16="http://schemas.microsoft.com/office/drawing/2014/main" id="{3C2138B4-4EB7-48A8-9BD1-3EF021223FA3}"/>
              </a:ext>
            </a:extLst>
          </p:cNvPr>
          <p:cNvSpPr txBox="1"/>
          <p:nvPr/>
        </p:nvSpPr>
        <p:spPr>
          <a:xfrm>
            <a:off x="2902968" y="9439706"/>
            <a:ext cx="16175512" cy="35708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2" spcCol="38100" rtlCol="0" anchor="t">
            <a:spAutoFit/>
          </a:bodyPr>
          <a:lstStyle/>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dirty="0">
                <a:solidFill>
                  <a:srgbClr val="253957"/>
                </a:solidFill>
                <a:sym typeface="Arial Narrow"/>
              </a:rPr>
              <a:t>уточнить семантику </a:t>
            </a:r>
            <a:r>
              <a:rPr lang="en-US" sz="4400" i="1" dirty="0">
                <a:solidFill>
                  <a:srgbClr val="253957"/>
                </a:solidFill>
                <a:sym typeface="Arial Narrow"/>
              </a:rPr>
              <a:t>-en</a:t>
            </a:r>
            <a:r>
              <a:rPr lang="en-US" sz="4400" baseline="-25000" dirty="0">
                <a:solidFill>
                  <a:srgbClr val="253957"/>
                </a:solidFill>
                <a:sym typeface="Arial Narrow"/>
              </a:rPr>
              <a:t>1</a:t>
            </a:r>
            <a:endParaRPr lang="en-US" sz="4400" dirty="0">
              <a:solidFill>
                <a:srgbClr val="253957"/>
              </a:solidFill>
              <a:sym typeface="Arial Narrow"/>
            </a:endParaRP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dirty="0">
                <a:solidFill>
                  <a:srgbClr val="253957"/>
                </a:solidFill>
                <a:sym typeface="Arial Narrow"/>
              </a:rPr>
              <a:t>уточнить семантику </a:t>
            </a:r>
            <a:r>
              <a:rPr lang="en-US" sz="4400" i="1" dirty="0">
                <a:solidFill>
                  <a:srgbClr val="253957"/>
                </a:solidFill>
                <a:sym typeface="Arial Narrow"/>
              </a:rPr>
              <a:t>-en</a:t>
            </a:r>
            <a:r>
              <a:rPr lang="en-US" sz="4400" baseline="-25000" dirty="0">
                <a:solidFill>
                  <a:srgbClr val="253957"/>
                </a:solidFill>
                <a:sym typeface="Arial Narrow"/>
              </a:rPr>
              <a:t>2</a:t>
            </a:r>
            <a:r>
              <a:rPr lang="en-US" sz="4400" dirty="0">
                <a:solidFill>
                  <a:srgbClr val="253957"/>
                </a:solidFill>
                <a:sym typeface="Arial Narrow"/>
              </a:rPr>
              <a:t> </a:t>
            </a:r>
            <a:r>
              <a:rPr lang="ru-RU" sz="4400" dirty="0">
                <a:solidFill>
                  <a:srgbClr val="253957"/>
                </a:solidFill>
                <a:sym typeface="Arial Narrow"/>
              </a:rPr>
              <a:t>так, чтобы предсказывать сочетания только с антропонимами</a:t>
            </a: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dirty="0">
                <a:solidFill>
                  <a:srgbClr val="253957"/>
                </a:solidFill>
                <a:sym typeface="Arial Narrow"/>
              </a:rPr>
              <a:t>уточнить семантику </a:t>
            </a:r>
            <a:r>
              <a:rPr lang="en-US" sz="4400" i="1" dirty="0">
                <a:solidFill>
                  <a:srgbClr val="253957"/>
                </a:solidFill>
                <a:sym typeface="Arial Narrow"/>
              </a:rPr>
              <a:t>-</a:t>
            </a:r>
            <a:r>
              <a:rPr lang="en-US" sz="4400" i="1" dirty="0" err="1">
                <a:solidFill>
                  <a:srgbClr val="253957"/>
                </a:solidFill>
                <a:sym typeface="Arial Narrow"/>
              </a:rPr>
              <a:t>ew</a:t>
            </a:r>
            <a:endParaRPr lang="en-US" sz="4400" dirty="0">
              <a:solidFill>
                <a:srgbClr val="253957"/>
              </a:solidFill>
              <a:sym typeface="Arial Narrow"/>
            </a:endParaRPr>
          </a:p>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dirty="0">
                <a:solidFill>
                  <a:srgbClr val="253957"/>
                </a:solidFill>
                <a:sym typeface="Arial Narrow"/>
              </a:rPr>
              <a:t>объяснить связь между </a:t>
            </a:r>
            <a:r>
              <a:rPr lang="en-US" sz="4400" i="1" dirty="0">
                <a:solidFill>
                  <a:srgbClr val="253957"/>
                </a:solidFill>
                <a:sym typeface="Arial Narrow"/>
              </a:rPr>
              <a:t>-en</a:t>
            </a:r>
            <a:r>
              <a:rPr lang="en-US" sz="4400" baseline="-25000" dirty="0">
                <a:solidFill>
                  <a:srgbClr val="253957"/>
                </a:solidFill>
                <a:sym typeface="Arial Narrow"/>
              </a:rPr>
              <a:t>1</a:t>
            </a:r>
            <a:r>
              <a:rPr lang="en-US" sz="4400" dirty="0">
                <a:solidFill>
                  <a:srgbClr val="253957"/>
                </a:solidFill>
                <a:sym typeface="Arial Narrow"/>
              </a:rPr>
              <a:t> </a:t>
            </a:r>
            <a:r>
              <a:rPr lang="ru-RU" sz="4400" dirty="0">
                <a:solidFill>
                  <a:srgbClr val="253957"/>
                </a:solidFill>
                <a:sym typeface="Arial Narrow"/>
              </a:rPr>
              <a:t>и </a:t>
            </a:r>
            <a:r>
              <a:rPr lang="ru-RU" sz="4400" i="1" dirty="0">
                <a:solidFill>
                  <a:srgbClr val="253957"/>
                </a:solidFill>
                <a:sym typeface="Arial Narrow"/>
              </a:rPr>
              <a:t>-</a:t>
            </a:r>
            <a:r>
              <a:rPr lang="en-US" sz="4400" i="1" dirty="0">
                <a:solidFill>
                  <a:srgbClr val="253957"/>
                </a:solidFill>
                <a:sym typeface="Arial Narrow"/>
              </a:rPr>
              <a:t>en</a:t>
            </a:r>
            <a:r>
              <a:rPr lang="en-US" sz="4400" baseline="-25000" dirty="0">
                <a:solidFill>
                  <a:srgbClr val="253957"/>
                </a:solidFill>
                <a:sym typeface="Arial Narrow"/>
              </a:rPr>
              <a:t>2</a:t>
            </a:r>
            <a:endParaRPr lang="en-US" sz="4400" dirty="0">
              <a:solidFill>
                <a:srgbClr val="253957"/>
              </a:solidFill>
              <a:sym typeface="Arial Narrow"/>
            </a:endParaRPr>
          </a:p>
        </p:txBody>
      </p:sp>
      <p:sp>
        <p:nvSpPr>
          <p:cNvPr id="9" name="TextBox 8">
            <a:extLst>
              <a:ext uri="{FF2B5EF4-FFF2-40B4-BE49-F238E27FC236}">
                <a16:creationId xmlns:a16="http://schemas.microsoft.com/office/drawing/2014/main" id="{095610BB-56B3-4F56-B254-FB4C11C5F3C1}"/>
              </a:ext>
            </a:extLst>
          </p:cNvPr>
          <p:cNvSpPr txBox="1"/>
          <p:nvPr/>
        </p:nvSpPr>
        <p:spPr>
          <a:xfrm>
            <a:off x="1197551" y="12631928"/>
            <a:ext cx="21867655" cy="9957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3200" baseline="30000" dirty="0">
                <a:solidFill>
                  <a:schemeClr val="tx1"/>
                </a:solidFill>
                <a:latin typeface="+mn-lt"/>
                <a:sym typeface="Arial Narrow"/>
              </a:rPr>
              <a:t>5</a:t>
            </a:r>
            <a:r>
              <a:rPr lang="ru-RU" sz="3200" b="1" dirty="0">
                <a:solidFill>
                  <a:schemeClr val="tx1"/>
                </a:solidFill>
                <a:latin typeface="+mn-lt"/>
                <a:sym typeface="Arial Narrow"/>
              </a:rPr>
              <a:t> </a:t>
            </a:r>
            <a:r>
              <a:rPr lang="ru-RU" sz="3200" dirty="0">
                <a:solidFill>
                  <a:schemeClr val="tx1"/>
                </a:solidFill>
                <a:latin typeface="+mn-lt"/>
                <a:sym typeface="Arial Narrow"/>
              </a:rPr>
              <a:t>есть объяснимые исключения.</a:t>
            </a:r>
            <a:endParaRPr lang="en-US" sz="3200" dirty="0">
              <a:solidFill>
                <a:schemeClr val="tx1"/>
              </a:solidFill>
              <a:sym typeface="Arial Narrow"/>
            </a:endParaRPr>
          </a:p>
        </p:txBody>
      </p:sp>
      <p:sp>
        <p:nvSpPr>
          <p:cNvPr id="10" name="Text Placeholder 2">
            <a:extLst>
              <a:ext uri="{FF2B5EF4-FFF2-40B4-BE49-F238E27FC236}">
                <a16:creationId xmlns:a16="http://schemas.microsoft.com/office/drawing/2014/main" id="{FA946358-80CF-4A0B-8584-591C21766C82}"/>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70388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2BC2CB-BA3E-49FF-BF60-9B56B32380E5}"/>
              </a:ext>
            </a:extLst>
          </p:cNvPr>
          <p:cNvSpPr>
            <a:spLocks noGrp="1"/>
          </p:cNvSpPr>
          <p:nvPr>
            <p:ph type="body" sz="quarter" idx="14"/>
          </p:nvPr>
        </p:nvSpPr>
        <p:spPr>
          <a:xfrm>
            <a:off x="4833937" y="5521981"/>
            <a:ext cx="14716126" cy="2606482"/>
          </a:xfrm>
        </p:spPr>
        <p:txBody>
          <a:bodyPr/>
          <a:lstStyle/>
          <a:p>
            <a:r>
              <a:rPr lang="ru-RU" sz="8000" b="1" dirty="0">
                <a:solidFill>
                  <a:srgbClr val="253957"/>
                </a:solidFill>
              </a:rPr>
              <a:t>СЛАЙДЫ С ОТВЕТАМИ НА ВОПРОСЫ</a:t>
            </a:r>
          </a:p>
        </p:txBody>
      </p:sp>
      <p:sp>
        <p:nvSpPr>
          <p:cNvPr id="4" name="Slide Number Placeholder 3">
            <a:extLst>
              <a:ext uri="{FF2B5EF4-FFF2-40B4-BE49-F238E27FC236}">
                <a16:creationId xmlns:a16="http://schemas.microsoft.com/office/drawing/2014/main" id="{6CE80DB3-E7E6-4F8B-84AD-5B89698F889B}"/>
              </a:ext>
            </a:extLst>
          </p:cNvPr>
          <p:cNvSpPr>
            <a:spLocks noGrp="1"/>
          </p:cNvSpPr>
          <p:nvPr>
            <p:ph type="sldNum" sz="quarter" idx="2"/>
          </p:nvPr>
        </p:nvSpPr>
        <p:spPr/>
        <p:txBody>
          <a:bodyPr/>
          <a:lstStyle/>
          <a:p>
            <a:fld id="{86CB4B4D-7CA3-9044-876B-883B54F8677D}" type="slidenum">
              <a:rPr lang="ru-RU" smtClean="0"/>
              <a:t>32</a:t>
            </a:fld>
            <a:endParaRPr lang="ru-RU"/>
          </a:p>
        </p:txBody>
      </p:sp>
    </p:spTree>
    <p:extLst>
      <p:ext uri="{BB962C8B-B14F-4D97-AF65-F5344CB8AC3E}">
        <p14:creationId xmlns:p14="http://schemas.microsoft.com/office/powerpoint/2010/main" val="353935888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en-US" dirty="0"/>
              <a:t>-</a:t>
            </a:r>
            <a:r>
              <a:rPr lang="en-US" i="1" dirty="0" err="1"/>
              <a:t>en</a:t>
            </a:r>
            <a:r>
              <a:rPr lang="en-US" dirty="0"/>
              <a:t> </a:t>
            </a:r>
            <a:r>
              <a:rPr lang="ru-RU" dirty="0"/>
              <a:t>с другими приименными модификаторами</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33</a:t>
            </a:fld>
            <a:endParaRPr lang="ru-RU" sz="3600" b="1"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226606" y="4129399"/>
            <a:ext cx="21867655" cy="3252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По [</a:t>
            </a:r>
            <a:r>
              <a:rPr lang="en-US" sz="4400" dirty="0">
                <a:solidFill>
                  <a:srgbClr val="253957"/>
                </a:solidFill>
                <a:sym typeface="Arial Narrow"/>
              </a:rPr>
              <a:t>Muñoz 2019</a:t>
            </a:r>
            <a:r>
              <a:rPr lang="ru-RU" sz="4400" dirty="0">
                <a:solidFill>
                  <a:srgbClr val="253957"/>
                </a:solidFill>
                <a:latin typeface="+mn-lt"/>
                <a:sym typeface="Arial Narrow"/>
              </a:rPr>
              <a:t>]</a:t>
            </a:r>
            <a:r>
              <a:rPr lang="en-US" sz="4400" dirty="0">
                <a:solidFill>
                  <a:srgbClr val="253957"/>
                </a:solidFill>
                <a:latin typeface="+mn-lt"/>
                <a:sym typeface="Arial Narrow"/>
              </a:rPr>
              <a:t> </a:t>
            </a:r>
            <a:r>
              <a:rPr lang="ru-RU" sz="4400" dirty="0" err="1">
                <a:solidFill>
                  <a:srgbClr val="253957"/>
                </a:solidFill>
                <a:latin typeface="+mn-lt"/>
                <a:sym typeface="Arial Narrow"/>
              </a:rPr>
              <a:t>проприальные</a:t>
            </a:r>
            <a:r>
              <a:rPr lang="ru-RU" sz="4400" dirty="0">
                <a:solidFill>
                  <a:srgbClr val="253957"/>
                </a:solidFill>
                <a:latin typeface="+mn-lt"/>
                <a:sym typeface="Arial Narrow"/>
              </a:rPr>
              <a:t> артикли невозможны с другими приименными модификаторами</a:t>
            </a: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Предположительно: в (15) выступает не </a:t>
            </a:r>
            <a:r>
              <a:rPr lang="ru-RU" sz="4400" dirty="0" err="1">
                <a:solidFill>
                  <a:srgbClr val="253957"/>
                </a:solidFill>
                <a:latin typeface="+mn-lt"/>
                <a:sym typeface="Arial Narrow"/>
              </a:rPr>
              <a:t>проприальный</a:t>
            </a:r>
            <a:r>
              <a:rPr lang="ru-RU" sz="4400" dirty="0">
                <a:solidFill>
                  <a:srgbClr val="253957"/>
                </a:solidFill>
                <a:latin typeface="+mn-lt"/>
                <a:sym typeface="Arial Narrow"/>
              </a:rPr>
              <a:t> </a:t>
            </a:r>
            <a:r>
              <a:rPr lang="ru-RU" sz="4400" i="1" dirty="0">
                <a:solidFill>
                  <a:srgbClr val="253957"/>
                </a:solidFill>
                <a:latin typeface="+mn-lt"/>
                <a:sym typeface="Arial Narrow"/>
              </a:rPr>
              <a:t>-</a:t>
            </a:r>
            <a:r>
              <a:rPr lang="en-US" sz="4400" i="1" dirty="0">
                <a:solidFill>
                  <a:srgbClr val="253957"/>
                </a:solidFill>
                <a:latin typeface="+mn-lt"/>
                <a:sym typeface="Arial Narrow"/>
              </a:rPr>
              <a:t>en</a:t>
            </a:r>
            <a:r>
              <a:rPr lang="en-US" sz="4400" i="1" baseline="-25000" dirty="0">
                <a:solidFill>
                  <a:srgbClr val="253957"/>
                </a:solidFill>
                <a:latin typeface="+mn-lt"/>
                <a:sym typeface="Arial Narrow"/>
              </a:rPr>
              <a:t>2</a:t>
            </a:r>
            <a:r>
              <a:rPr lang="en-US" sz="4400" dirty="0">
                <a:solidFill>
                  <a:srgbClr val="253957"/>
                </a:solidFill>
                <a:latin typeface="+mn-lt"/>
                <a:sym typeface="Arial Narrow"/>
              </a:rPr>
              <a:t>, </a:t>
            </a:r>
            <a:r>
              <a:rPr lang="ru-RU" sz="4400" dirty="0">
                <a:solidFill>
                  <a:srgbClr val="253957"/>
                </a:solidFill>
                <a:latin typeface="+mn-lt"/>
                <a:sym typeface="Arial Narrow"/>
              </a:rPr>
              <a:t>а посессивный </a:t>
            </a:r>
            <a:r>
              <a:rPr lang="en-US" sz="4400" i="1" dirty="0">
                <a:solidFill>
                  <a:srgbClr val="253957"/>
                </a:solidFill>
                <a:latin typeface="+mn-lt"/>
                <a:sym typeface="Arial Narrow"/>
              </a:rPr>
              <a:t>-en</a:t>
            </a:r>
            <a:r>
              <a:rPr lang="en-US" sz="4400" i="1" baseline="-25000" dirty="0">
                <a:solidFill>
                  <a:srgbClr val="253957"/>
                </a:solidFill>
                <a:latin typeface="+mn-lt"/>
                <a:sym typeface="Arial Narrow"/>
              </a:rPr>
              <a:t>1</a:t>
            </a:r>
            <a:r>
              <a:rPr lang="en-US" sz="4400" dirty="0">
                <a:solidFill>
                  <a:srgbClr val="253957"/>
                </a:solidFill>
                <a:latin typeface="+mn-lt"/>
                <a:sym typeface="Arial Narrow"/>
              </a:rPr>
              <a:t> </a:t>
            </a: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В пользу этого говорит его факультативность</a:t>
            </a:r>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49CB6856-8FF0-467B-A9EC-98F6C2FA5180}"/>
              </a:ext>
            </a:extLst>
          </p:cNvPr>
          <p:cNvSpPr txBox="1"/>
          <p:nvPr/>
        </p:nvSpPr>
        <p:spPr>
          <a:xfrm>
            <a:off x="1226606" y="8538825"/>
            <a:ext cx="21506375" cy="3766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defTabSz="831850">
              <a:spcBef>
                <a:spcPts val="2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en-US" sz="4400" dirty="0"/>
              <a:t>(</a:t>
            </a:r>
            <a:r>
              <a:rPr lang="ru-RU" sz="4400" dirty="0"/>
              <a:t>15</a:t>
            </a:r>
            <a:r>
              <a:rPr lang="en-US" sz="4400" dirty="0"/>
              <a:t>)=(5a)	</a:t>
            </a:r>
            <a:r>
              <a:rPr lang="ru-RU" sz="3600" dirty="0"/>
              <a:t>Контекст: Девушка представилась Машей, сказала, что ищет Васю. Рассказываю Васе:</a:t>
            </a:r>
          </a:p>
          <a:p>
            <a:pPr algn="l" defTabSz="831850">
              <a:spcBef>
                <a:spcPts val="1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ru-RU" sz="4400" dirty="0"/>
              <a:t>		</a:t>
            </a:r>
            <a:r>
              <a:rPr lang="en-US" sz="4400" dirty="0">
                <a:latin typeface="Sitka Heading" panose="02000505000000020004" pitchFamily="2" charset="0"/>
              </a:rPr>
              <a:t>mu</a:t>
            </a:r>
            <a:r>
              <a:rPr lang="el-GR" sz="4400" dirty="0">
                <a:latin typeface="Sitka Heading" panose="02000505000000020004" pitchFamily="2" charset="0"/>
              </a:rPr>
              <a:t>λ</a:t>
            </a:r>
            <a:r>
              <a:rPr lang="en-US" sz="4400" dirty="0" err="1">
                <a:latin typeface="Sitka Heading" panose="02000505000000020004" pitchFamily="2" charset="0"/>
              </a:rPr>
              <a:t>sər</a:t>
            </a:r>
            <a:r>
              <a:rPr lang="en-US" sz="4400" dirty="0">
                <a:latin typeface="Sitka Heading" panose="02000505000000020004" pitchFamily="2" charset="0"/>
              </a:rPr>
              <a:t>	</a:t>
            </a:r>
            <a:r>
              <a:rPr lang="en-US" sz="4400" b="1" dirty="0" err="1">
                <a:latin typeface="Sitka Heading" panose="02000505000000020004" pitchFamily="2" charset="0"/>
              </a:rPr>
              <a:t>maša</a:t>
            </a:r>
            <a:r>
              <a:rPr lang="en-US" sz="4400" b="1" dirty="0">
                <a:latin typeface="Sitka Heading" panose="02000505000000020004" pitchFamily="2" charset="0"/>
              </a:rPr>
              <a:t>-(</a:t>
            </a:r>
            <a:r>
              <a:rPr lang="en-US" sz="4400" b="1" dirty="0" err="1">
                <a:latin typeface="Sitka Heading" panose="02000505000000020004" pitchFamily="2" charset="0"/>
              </a:rPr>
              <a:t>en</a:t>
            </a:r>
            <a:r>
              <a:rPr lang="en-US" sz="4400" b="1" dirty="0">
                <a:latin typeface="Sitka Heading" panose="02000505000000020004" pitchFamily="2" charset="0"/>
              </a:rPr>
              <a:t>)</a:t>
            </a:r>
            <a:r>
              <a:rPr lang="en-US" sz="4400" dirty="0">
                <a:latin typeface="Sitka Heading" panose="02000505000000020004" pitchFamily="2" charset="0"/>
              </a:rPr>
              <a:t>	</a:t>
            </a:r>
            <a:r>
              <a:rPr lang="en-US" sz="4400" dirty="0" err="1">
                <a:latin typeface="Sitka Heading" panose="02000505000000020004" pitchFamily="2" charset="0"/>
              </a:rPr>
              <a:t>ju</a:t>
            </a:r>
            <a:r>
              <a:rPr lang="el-GR" sz="4400" dirty="0">
                <a:latin typeface="Sitka Heading" panose="02000505000000020004" pitchFamily="2" charset="0"/>
              </a:rPr>
              <a:t>χ</a:t>
            </a:r>
            <a:r>
              <a:rPr lang="en-US" sz="4400" dirty="0" err="1">
                <a:latin typeface="Sitka Heading" panose="02000505000000020004" pitchFamily="2" charset="0"/>
              </a:rPr>
              <a:t>ət-ijə</a:t>
            </a:r>
            <a:r>
              <a:rPr lang="el-GR" sz="4400" dirty="0">
                <a:latin typeface="Sitka Heading" panose="02000505000000020004" pitchFamily="2" charset="0"/>
              </a:rPr>
              <a:t>λ-</a:t>
            </a:r>
            <a:r>
              <a:rPr lang="en-US" sz="4400" dirty="0">
                <a:latin typeface="Sitka Heading" panose="02000505000000020004" pitchFamily="2" charset="0"/>
              </a:rPr>
              <a:t>s,	</a:t>
            </a:r>
            <a:r>
              <a:rPr lang="en-US" sz="4400" dirty="0" err="1">
                <a:latin typeface="Sitka Heading" panose="02000505000000020004" pitchFamily="2" charset="0"/>
              </a:rPr>
              <a:t>năŋti</a:t>
            </a:r>
            <a:r>
              <a:rPr lang="en-US" sz="4400" dirty="0">
                <a:latin typeface="Sitka Heading" panose="02000505000000020004" pitchFamily="2" charset="0"/>
              </a:rPr>
              <a:t>	</a:t>
            </a:r>
            <a:r>
              <a:rPr lang="en-US" sz="4400" dirty="0" err="1">
                <a:latin typeface="Sitka Heading" panose="02000505000000020004" pitchFamily="2" charset="0"/>
              </a:rPr>
              <a:t>kanš-əs</a:t>
            </a:r>
            <a:endParaRPr lang="en-US" sz="4400" dirty="0">
              <a:latin typeface="Sitka Heading" panose="02000505000000020004" pitchFamily="2" charset="0"/>
            </a:endParaRPr>
          </a:p>
          <a:p>
            <a:pPr algn="l" defTabSz="831850">
              <a:spcBef>
                <a:spcPts val="1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en-US" sz="4400" dirty="0"/>
              <a:t>	</a:t>
            </a:r>
            <a:r>
              <a:rPr lang="ru-RU" sz="4400" dirty="0"/>
              <a:t>	</a:t>
            </a:r>
            <a:r>
              <a:rPr lang="en-US" sz="4400" dirty="0"/>
              <a:t>some	M.-POSS.2SG	come-FREQ-PST[3SG]	</a:t>
            </a:r>
            <a:r>
              <a:rPr lang="en-US" sz="4400" dirty="0" err="1"/>
              <a:t>you.ACC</a:t>
            </a:r>
            <a:r>
              <a:rPr lang="en-US" sz="4400" dirty="0"/>
              <a:t>	</a:t>
            </a:r>
            <a:r>
              <a:rPr lang="en-US" sz="4400" dirty="0" err="1"/>
              <a:t>look.for</a:t>
            </a:r>
            <a:r>
              <a:rPr lang="en-US" sz="4400" dirty="0"/>
              <a:t>-PST[3SG]</a:t>
            </a:r>
          </a:p>
          <a:p>
            <a:pPr algn="l" defTabSz="831850">
              <a:spcBef>
                <a:spcPts val="1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en-US" sz="4400" dirty="0"/>
              <a:t>	</a:t>
            </a:r>
            <a:r>
              <a:rPr lang="ru-RU" sz="4400" dirty="0"/>
              <a:t>	</a:t>
            </a:r>
            <a:r>
              <a:rPr lang="en-US" sz="4400" dirty="0"/>
              <a:t>‘</a:t>
            </a:r>
            <a:r>
              <a:rPr lang="ru-RU" sz="4400" dirty="0"/>
              <a:t>Приходила какая-то Маша, тебя искала’.</a:t>
            </a:r>
          </a:p>
        </p:txBody>
      </p:sp>
      <p:sp>
        <p:nvSpPr>
          <p:cNvPr id="9" name="Text Placeholder 2">
            <a:extLst>
              <a:ext uri="{FF2B5EF4-FFF2-40B4-BE49-F238E27FC236}">
                <a16:creationId xmlns:a16="http://schemas.microsoft.com/office/drawing/2014/main" id="{6576D7B2-8993-4B5C-B59C-97F6BCF9B17C}"/>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60613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Почему имена собственные предикаты</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34</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49CB6856-8FF0-467B-A9EC-98F6C2FA5180}"/>
              </a:ext>
            </a:extLst>
          </p:cNvPr>
          <p:cNvSpPr txBox="1"/>
          <p:nvPr/>
        </p:nvSpPr>
        <p:spPr>
          <a:xfrm>
            <a:off x="1226606" y="4919788"/>
            <a:ext cx="21506375" cy="84909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defTabSz="831850">
              <a:spcBef>
                <a:spcPts val="2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en-US" sz="4400" dirty="0"/>
              <a:t>(</a:t>
            </a:r>
            <a:r>
              <a:rPr lang="ru-RU" sz="4400" dirty="0"/>
              <a:t>16</a:t>
            </a:r>
            <a:r>
              <a:rPr lang="en-US" sz="4400" dirty="0"/>
              <a:t>)	</a:t>
            </a:r>
            <a:r>
              <a:rPr lang="ru-RU" sz="4400" dirty="0">
                <a:latin typeface="Sitka Heading" panose="02000505000000020004" pitchFamily="2" charset="0"/>
              </a:rPr>
              <a:t>Каждый Лёша, которого я встречаю, либо просто хороший, либо невыразимо замечательный!</a:t>
            </a:r>
          </a:p>
          <a:p>
            <a:pPr algn="l" defTabSz="831850">
              <a:spcBef>
                <a:spcPts val="2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ru-RU" sz="4400" dirty="0">
                <a:latin typeface="+mn-lt"/>
              </a:rPr>
              <a:t>Интуитивно: условия истинности (16) подразумевают, что для всех </a:t>
            </a:r>
            <a:r>
              <a:rPr lang="ru-RU" sz="4400" i="1" dirty="0">
                <a:latin typeface="+mn-lt"/>
              </a:rPr>
              <a:t>х</a:t>
            </a:r>
            <a:r>
              <a:rPr lang="ru-RU" sz="4400" dirty="0">
                <a:latin typeface="+mn-lt"/>
              </a:rPr>
              <a:t> таких, что </a:t>
            </a:r>
            <a:r>
              <a:rPr lang="ru-RU" sz="4400" i="1" dirty="0">
                <a:latin typeface="+mn-lt"/>
              </a:rPr>
              <a:t>х</a:t>
            </a:r>
            <a:r>
              <a:rPr lang="ru-RU" sz="4400" dirty="0">
                <a:latin typeface="+mn-lt"/>
              </a:rPr>
              <a:t> зовут Лёша …</a:t>
            </a:r>
          </a:p>
          <a:p>
            <a:pPr marL="571500" indent="-571500" algn="l" defTabSz="831850">
              <a:spcBef>
                <a:spcPts val="2800"/>
              </a:spcBef>
              <a:buSzPct val="100000"/>
              <a:buFont typeface="Arial" panose="020B0604020202020204" pitchFamily="34" charset="0"/>
              <a:buChar char="•"/>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ru-RU" sz="4400" dirty="0">
                <a:latin typeface="+mn-lt"/>
              </a:rPr>
              <a:t>т. е. с </a:t>
            </a:r>
            <a:r>
              <a:rPr lang="ru-RU" sz="4400" dirty="0" err="1">
                <a:latin typeface="+mn-lt"/>
              </a:rPr>
              <a:t>приимёнными</a:t>
            </a:r>
            <a:r>
              <a:rPr lang="ru-RU" sz="4400" dirty="0">
                <a:latin typeface="+mn-lt"/>
              </a:rPr>
              <a:t> модификаторами и. с. правда похожи на предикаты над индивидами</a:t>
            </a:r>
          </a:p>
          <a:p>
            <a:pPr algn="l" defTabSz="831850">
              <a:spcBef>
                <a:spcPts val="2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ru-RU" sz="4400" dirty="0">
                <a:latin typeface="+mn-lt"/>
              </a:rPr>
              <a:t>Также:</a:t>
            </a:r>
            <a:r>
              <a:rPr lang="en-US" sz="4400" dirty="0">
                <a:latin typeface="+mn-lt"/>
              </a:rPr>
              <a:t> </a:t>
            </a:r>
            <a:r>
              <a:rPr lang="ru-RU" sz="4400" dirty="0">
                <a:latin typeface="+mn-lt"/>
              </a:rPr>
              <a:t>в </a:t>
            </a:r>
            <a:r>
              <a:rPr lang="ru-RU" sz="4400" dirty="0" err="1">
                <a:latin typeface="+mn-lt"/>
              </a:rPr>
              <a:t>вокативной</a:t>
            </a:r>
            <a:r>
              <a:rPr lang="ru-RU" sz="4400" dirty="0">
                <a:latin typeface="+mn-lt"/>
              </a:rPr>
              <a:t> позиции и. с. ведут себя как обычные существительные (типа </a:t>
            </a:r>
            <a:r>
              <a:rPr lang="en-US" sz="4400" dirty="0">
                <a:latin typeface="+mn-lt"/>
              </a:rPr>
              <a:t>&lt;</a:t>
            </a:r>
            <a:r>
              <a:rPr lang="en-US" sz="4400" i="1" dirty="0">
                <a:latin typeface="+mn-lt"/>
              </a:rPr>
              <a:t>e, t</a:t>
            </a:r>
            <a:r>
              <a:rPr lang="en-US" sz="4400" dirty="0">
                <a:latin typeface="+mn-lt"/>
              </a:rPr>
              <a:t>&gt;), </a:t>
            </a:r>
            <a:r>
              <a:rPr lang="ru-RU" sz="4400" dirty="0">
                <a:latin typeface="+mn-lt"/>
              </a:rPr>
              <a:t>а не как определённые ИГ, которые в этой позиции не выступают (17) </a:t>
            </a:r>
            <a:r>
              <a:rPr lang="ru-RU" sz="4400" dirty="0">
                <a:solidFill>
                  <a:srgbClr val="253957"/>
                </a:solidFill>
                <a:sym typeface="Arial Narrow"/>
              </a:rPr>
              <a:t>[</a:t>
            </a:r>
            <a:r>
              <a:rPr lang="en-US" sz="4400" dirty="0">
                <a:solidFill>
                  <a:srgbClr val="253957"/>
                </a:solidFill>
                <a:sym typeface="Arial Narrow"/>
              </a:rPr>
              <a:t>Muñoz 2019</a:t>
            </a:r>
            <a:r>
              <a:rPr lang="ru-RU" sz="4400" dirty="0">
                <a:solidFill>
                  <a:srgbClr val="253957"/>
                </a:solidFill>
                <a:sym typeface="Arial Narrow"/>
              </a:rPr>
              <a:t>]</a:t>
            </a:r>
            <a:endParaRPr lang="ru-RU" sz="4400" dirty="0">
              <a:latin typeface="+mn-lt"/>
            </a:endParaRPr>
          </a:p>
          <a:p>
            <a:pPr algn="l" defTabSz="831850">
              <a:spcBef>
                <a:spcPts val="2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en-US" sz="4400" dirty="0">
                <a:latin typeface="+mn-lt"/>
              </a:rPr>
              <a:t>(17)	(a)	</a:t>
            </a:r>
            <a:r>
              <a:rPr lang="en-US" sz="4400" dirty="0">
                <a:latin typeface="Sitka Heading" panose="02000505000000020004" pitchFamily="2" charset="0"/>
              </a:rPr>
              <a:t>Boy, come here!</a:t>
            </a:r>
          </a:p>
          <a:p>
            <a:pPr algn="l" defTabSz="831850">
              <a:spcBef>
                <a:spcPts val="2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en-US" sz="4400" dirty="0">
                <a:latin typeface="+mn-lt"/>
              </a:rPr>
              <a:t>	(b)	</a:t>
            </a:r>
            <a:r>
              <a:rPr lang="en-US" sz="4400" dirty="0">
                <a:latin typeface="Sitka Heading" panose="02000505000000020004" pitchFamily="2" charset="0"/>
              </a:rPr>
              <a:t>John, come here!</a:t>
            </a:r>
          </a:p>
          <a:p>
            <a:pPr algn="l" defTabSz="831850">
              <a:spcBef>
                <a:spcPts val="2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en-US" sz="4400" dirty="0">
                <a:latin typeface="+mn-lt"/>
              </a:rPr>
              <a:t>	(c)	</a:t>
            </a:r>
            <a:r>
              <a:rPr lang="en-US" sz="4400" dirty="0">
                <a:latin typeface="Sitka Heading" panose="02000505000000020004" pitchFamily="2" charset="0"/>
              </a:rPr>
              <a:t>*The waiter, come here!</a:t>
            </a:r>
            <a:endParaRPr lang="ru-RU" sz="4400" dirty="0">
              <a:latin typeface="Sitka Heading" panose="02000505000000020004" pitchFamily="2" charset="0"/>
            </a:endParaRPr>
          </a:p>
        </p:txBody>
      </p:sp>
      <p:sp>
        <p:nvSpPr>
          <p:cNvPr id="9" name="Text Placeholder 2">
            <a:extLst>
              <a:ext uri="{FF2B5EF4-FFF2-40B4-BE49-F238E27FC236}">
                <a16:creationId xmlns:a16="http://schemas.microsoft.com/office/drawing/2014/main" id="{0F5413B0-5724-457B-BA65-F87D89502794}"/>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644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Ещё примеры </a:t>
            </a:r>
            <a:r>
              <a:rPr lang="ru-RU" i="1" dirty="0"/>
              <a:t>-</a:t>
            </a:r>
            <a:r>
              <a:rPr lang="en-US" i="1" dirty="0" err="1"/>
              <a:t>en</a:t>
            </a:r>
            <a:r>
              <a:rPr lang="ru-RU" dirty="0"/>
              <a:t> как расширенного посессива</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35</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49CB6856-8FF0-467B-A9EC-98F6C2FA5180}"/>
              </a:ext>
            </a:extLst>
          </p:cNvPr>
          <p:cNvSpPr txBox="1"/>
          <p:nvPr/>
        </p:nvSpPr>
        <p:spPr>
          <a:xfrm>
            <a:off x="1197551" y="4184518"/>
            <a:ext cx="21506375" cy="944319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defTabSz="831850">
              <a:spcBef>
                <a:spcPts val="2800"/>
              </a:spcBef>
              <a:buSzPct val="100000"/>
              <a:tabLst>
                <a:tab pos="1430338" algn="l"/>
                <a:tab pos="5743575" algn="l"/>
                <a:tab pos="7713663" algn="l"/>
                <a:tab pos="12825413" algn="l"/>
                <a:tab pos="15333663" algn="l"/>
              </a:tabLst>
              <a:defRPr sz="2800">
                <a:solidFill>
                  <a:srgbClr val="253957"/>
                </a:solidFill>
                <a:latin typeface="+mn-lt"/>
                <a:ea typeface="+mn-ea"/>
                <a:cs typeface="+mn-cs"/>
                <a:sym typeface="Arial Narrow"/>
              </a:defRPr>
            </a:pPr>
            <a:r>
              <a:rPr lang="en-US" sz="4400" i="1" dirty="0"/>
              <a:t>-</a:t>
            </a:r>
            <a:r>
              <a:rPr lang="en-US" sz="4400" i="1" dirty="0" err="1"/>
              <a:t>en</a:t>
            </a:r>
            <a:r>
              <a:rPr lang="ru-RU" sz="4400" dirty="0"/>
              <a:t> факультативно употребляется с вопросительным словом</a:t>
            </a:r>
            <a:endParaRPr lang="ru-RU" sz="4400" i="1" dirty="0"/>
          </a:p>
          <a:p>
            <a:pPr algn="l" defTabSz="831850">
              <a:spcBef>
                <a:spcPts val="2800"/>
              </a:spcBef>
              <a:buSzPct val="100000"/>
              <a:tabLst>
                <a:tab pos="1430338" algn="l"/>
                <a:tab pos="5743575" algn="l"/>
                <a:tab pos="7713663" algn="l"/>
                <a:tab pos="12825413" algn="l"/>
                <a:tab pos="15333663" algn="l"/>
              </a:tabLst>
              <a:defRPr sz="2800">
                <a:solidFill>
                  <a:srgbClr val="253957"/>
                </a:solidFill>
                <a:latin typeface="+mn-lt"/>
                <a:ea typeface="+mn-ea"/>
                <a:cs typeface="+mn-cs"/>
                <a:sym typeface="Arial Narrow"/>
              </a:defRPr>
            </a:pPr>
            <a:r>
              <a:rPr lang="en-US" sz="4400" dirty="0"/>
              <a:t>(</a:t>
            </a:r>
            <a:r>
              <a:rPr lang="ru-RU" sz="4400" dirty="0"/>
              <a:t>18</a:t>
            </a:r>
            <a:r>
              <a:rPr lang="en-US" sz="4400" dirty="0"/>
              <a:t>)	</a:t>
            </a:r>
            <a:r>
              <a:rPr lang="ru-RU" sz="4400" dirty="0"/>
              <a:t>Контекст: ребёнок плачет.</a:t>
            </a:r>
            <a:endParaRPr lang="en-US" sz="4400" dirty="0"/>
          </a:p>
          <a:p>
            <a:pPr algn="l" defTabSz="831850">
              <a:spcBef>
                <a:spcPts val="600"/>
              </a:spcBef>
              <a:buSzPct val="100000"/>
              <a:tabLst>
                <a:tab pos="1430338" algn="l"/>
                <a:tab pos="5743575" algn="l"/>
                <a:tab pos="7713663" algn="l"/>
                <a:tab pos="12825413" algn="l"/>
                <a:tab pos="15333663" algn="l"/>
              </a:tabLst>
              <a:defRPr sz="2800">
                <a:solidFill>
                  <a:srgbClr val="253957"/>
                </a:solidFill>
                <a:latin typeface="+mn-lt"/>
                <a:ea typeface="+mn-ea"/>
                <a:cs typeface="+mn-cs"/>
                <a:sym typeface="Arial Narrow"/>
              </a:defRPr>
            </a:pPr>
            <a:r>
              <a:rPr lang="en-US" sz="4400" b="1" dirty="0">
                <a:latin typeface="Sitka Heading" panose="02000505000000020004" pitchFamily="2" charset="0"/>
              </a:rPr>
              <a:t>	</a:t>
            </a:r>
            <a:r>
              <a:rPr lang="en-US" sz="4400" b="1" dirty="0" err="1">
                <a:latin typeface="Sitka Heading" panose="02000505000000020004" pitchFamily="2" charset="0"/>
              </a:rPr>
              <a:t>muj</a:t>
            </a:r>
            <a:r>
              <a:rPr lang="ru-RU" sz="4400" b="1" dirty="0">
                <a:latin typeface="Sitka Heading" panose="02000505000000020004" pitchFamily="2" charset="0"/>
              </a:rPr>
              <a:t>-</a:t>
            </a:r>
            <a:r>
              <a:rPr lang="en-US" sz="4400" b="1" dirty="0">
                <a:latin typeface="Sitka Heading" panose="02000505000000020004" pitchFamily="2" charset="0"/>
              </a:rPr>
              <a:t>(</a:t>
            </a:r>
            <a:r>
              <a:rPr lang="en-US" sz="4400" b="1" dirty="0" err="1">
                <a:latin typeface="Sitka Heading" panose="02000505000000020004" pitchFamily="2" charset="0"/>
              </a:rPr>
              <a:t>en</a:t>
            </a:r>
            <a:r>
              <a:rPr lang="en-US" sz="4400" b="1" dirty="0">
                <a:latin typeface="Sitka Heading" panose="02000505000000020004" pitchFamily="2" charset="0"/>
              </a:rPr>
              <a:t>)</a:t>
            </a:r>
            <a:r>
              <a:rPr lang="ru-RU" sz="4400" dirty="0">
                <a:latin typeface="Sitka Heading" panose="02000505000000020004" pitchFamily="2" charset="0"/>
              </a:rPr>
              <a:t>	</a:t>
            </a:r>
            <a:r>
              <a:rPr lang="el-GR" sz="4400" dirty="0">
                <a:latin typeface="Sitka Heading" panose="02000505000000020004" pitchFamily="2" charset="0"/>
              </a:rPr>
              <a:t>χ</a:t>
            </a:r>
            <a:r>
              <a:rPr lang="en-US" sz="4400" dirty="0" err="1">
                <a:latin typeface="Sitka Heading" panose="02000505000000020004" pitchFamily="2" charset="0"/>
              </a:rPr>
              <a:t>uti</a:t>
            </a:r>
            <a:r>
              <a:rPr lang="ru-RU" sz="4400" dirty="0">
                <a:latin typeface="Sitka Heading" panose="02000505000000020004" pitchFamily="2" charset="0"/>
              </a:rPr>
              <a:t>	</a:t>
            </a:r>
            <a:r>
              <a:rPr lang="en-US" sz="4400" dirty="0">
                <a:latin typeface="Sitka Heading" panose="02000505000000020004" pitchFamily="2" charset="0"/>
              </a:rPr>
              <a:t>ji</a:t>
            </a:r>
            <a:r>
              <a:rPr lang="ru-RU" sz="4400" dirty="0">
                <a:latin typeface="Sitka Heading" panose="02000505000000020004" pitchFamily="2" charset="0"/>
              </a:rPr>
              <a:t>-</a:t>
            </a:r>
            <a:r>
              <a:rPr lang="en-US" sz="4400" dirty="0">
                <a:latin typeface="Sitka Heading" panose="02000505000000020004" pitchFamily="2" charset="0"/>
              </a:rPr>
              <a:t>s?</a:t>
            </a:r>
            <a:endParaRPr lang="ru-RU" sz="4400" dirty="0">
              <a:latin typeface="Sitka Heading" panose="02000505000000020004" pitchFamily="2" charset="0"/>
            </a:endParaRPr>
          </a:p>
          <a:p>
            <a:pPr algn="l" defTabSz="831850">
              <a:spcBef>
                <a:spcPts val="600"/>
              </a:spcBef>
              <a:buSzPct val="100000"/>
              <a:tabLst>
                <a:tab pos="1430338" algn="l"/>
                <a:tab pos="5743575" algn="l"/>
                <a:tab pos="7713663" algn="l"/>
                <a:tab pos="12825413" algn="l"/>
                <a:tab pos="15333663" algn="l"/>
              </a:tabLst>
              <a:defRPr sz="2800">
                <a:solidFill>
                  <a:srgbClr val="253957"/>
                </a:solidFill>
                <a:latin typeface="+mn-lt"/>
                <a:ea typeface="+mn-ea"/>
                <a:cs typeface="+mn-cs"/>
                <a:sym typeface="Arial Narrow"/>
              </a:defRPr>
            </a:pPr>
            <a:r>
              <a:rPr lang="ru-RU" sz="4400" dirty="0">
                <a:latin typeface="+mn-lt"/>
              </a:rPr>
              <a:t>	</a:t>
            </a:r>
            <a:r>
              <a:rPr lang="en-US" sz="4400" dirty="0">
                <a:latin typeface="+mn-lt"/>
              </a:rPr>
              <a:t>what-POSS.2SG	ever	become-PST[3SG]</a:t>
            </a:r>
          </a:p>
          <a:p>
            <a:pPr algn="l" defTabSz="831850">
              <a:spcBef>
                <a:spcPts val="600"/>
              </a:spcBef>
              <a:buSzPct val="100000"/>
              <a:tabLst>
                <a:tab pos="1430338" algn="l"/>
                <a:tab pos="5743575" algn="l"/>
                <a:tab pos="7713663" algn="l"/>
                <a:tab pos="12825413" algn="l"/>
                <a:tab pos="15333663" algn="l"/>
              </a:tabLst>
              <a:defRPr sz="2800">
                <a:solidFill>
                  <a:srgbClr val="253957"/>
                </a:solidFill>
                <a:latin typeface="+mn-lt"/>
                <a:ea typeface="+mn-ea"/>
                <a:cs typeface="+mn-cs"/>
                <a:sym typeface="Arial Narrow"/>
              </a:defRPr>
            </a:pPr>
            <a:r>
              <a:rPr lang="en-US" sz="4400" dirty="0">
                <a:latin typeface="+mn-lt"/>
              </a:rPr>
              <a:t>	‘</a:t>
            </a:r>
            <a:r>
              <a:rPr lang="ru-RU" sz="4400" dirty="0">
                <a:latin typeface="+mn-lt"/>
              </a:rPr>
              <a:t>Что случилось?</a:t>
            </a:r>
            <a:r>
              <a:rPr lang="en-US" sz="4400" dirty="0">
                <a:latin typeface="+mn-lt"/>
              </a:rPr>
              <a:t>’</a:t>
            </a:r>
            <a:endParaRPr lang="ru-RU" sz="4400" dirty="0">
              <a:latin typeface="+mn-lt"/>
            </a:endParaRPr>
          </a:p>
          <a:p>
            <a:pPr algn="l" defTabSz="831850">
              <a:spcBef>
                <a:spcPts val="28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endParaRPr lang="ru-RU" sz="4400" dirty="0">
              <a:latin typeface="Sitka Heading" panose="02000505000000020004" pitchFamily="2" charset="0"/>
            </a:endParaRPr>
          </a:p>
          <a:p>
            <a:pPr algn="l" defTabSz="831850">
              <a:spcBef>
                <a:spcPts val="6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ru-RU" sz="4400" dirty="0">
                <a:latin typeface="+mn-lt"/>
              </a:rPr>
              <a:t>При множественном адресате </a:t>
            </a:r>
            <a:r>
              <a:rPr lang="en-US" sz="4400" i="1" dirty="0">
                <a:latin typeface="+mn-lt"/>
              </a:rPr>
              <a:t>-</a:t>
            </a:r>
            <a:r>
              <a:rPr lang="en-US" sz="4400" i="1" dirty="0" err="1">
                <a:latin typeface="+mn-lt"/>
              </a:rPr>
              <a:t>en</a:t>
            </a:r>
            <a:r>
              <a:rPr lang="en-US" sz="4400" i="1" dirty="0">
                <a:latin typeface="+mn-lt"/>
              </a:rPr>
              <a:t> </a:t>
            </a:r>
            <a:r>
              <a:rPr lang="en-US" sz="4400" dirty="0">
                <a:latin typeface="+mn-lt"/>
              </a:rPr>
              <a:t>[POSS.2SG] </a:t>
            </a:r>
            <a:r>
              <a:rPr lang="ru-RU" sz="4400" dirty="0">
                <a:latin typeface="+mn-lt"/>
              </a:rPr>
              <a:t>меняется на </a:t>
            </a:r>
            <a:r>
              <a:rPr lang="en-US" sz="4400" i="1" dirty="0">
                <a:latin typeface="+mn-lt"/>
              </a:rPr>
              <a:t>-</a:t>
            </a:r>
            <a:r>
              <a:rPr lang="en-US" sz="4400" i="1" dirty="0" err="1">
                <a:latin typeface="+mn-lt"/>
              </a:rPr>
              <a:t>ən</a:t>
            </a:r>
            <a:r>
              <a:rPr lang="en-US" sz="4400" dirty="0">
                <a:latin typeface="+mn-lt"/>
              </a:rPr>
              <a:t> [POSS.2PL]</a:t>
            </a:r>
            <a:r>
              <a:rPr lang="ru-RU" sz="4400" baseline="30000" dirty="0">
                <a:latin typeface="+mn-lt"/>
              </a:rPr>
              <a:t>5</a:t>
            </a:r>
          </a:p>
          <a:p>
            <a:pPr algn="l" defTabSz="831850">
              <a:spcBef>
                <a:spcPts val="600"/>
              </a:spcBef>
              <a:buSzPct val="100000"/>
              <a:tabLst>
                <a:tab pos="1430338" algn="l"/>
                <a:tab pos="5299075" algn="l"/>
                <a:tab pos="7173913" algn="l"/>
                <a:tab pos="11042650" algn="l"/>
                <a:tab pos="13903325" algn="l"/>
              </a:tabLst>
              <a:defRPr sz="2800">
                <a:solidFill>
                  <a:srgbClr val="253957"/>
                </a:solidFill>
                <a:latin typeface="+mn-lt"/>
                <a:ea typeface="+mn-ea"/>
                <a:cs typeface="+mn-cs"/>
                <a:sym typeface="Arial Narrow"/>
              </a:defRPr>
            </a:pPr>
            <a:r>
              <a:rPr lang="ru-RU" sz="4400" dirty="0">
                <a:latin typeface="+mn-lt"/>
              </a:rPr>
              <a:t>(19)	</a:t>
            </a:r>
            <a:r>
              <a:rPr lang="en-US" sz="4400" dirty="0" err="1">
                <a:latin typeface="Sitka Heading" panose="02000505000000020004" pitchFamily="2" charset="0"/>
              </a:rPr>
              <a:t>ńawrɛm</a:t>
            </a:r>
            <a:r>
              <a:rPr lang="ru-RU" sz="4400" dirty="0">
                <a:latin typeface="Sitka Heading" panose="02000505000000020004" pitchFamily="2" charset="0"/>
              </a:rPr>
              <a:t>-</a:t>
            </a:r>
            <a:r>
              <a:rPr lang="en-US" sz="4400" dirty="0" err="1">
                <a:latin typeface="Sitka Heading" panose="02000505000000020004" pitchFamily="2" charset="0"/>
              </a:rPr>
              <a:t>ət</a:t>
            </a:r>
            <a:r>
              <a:rPr lang="en-US" sz="4400" dirty="0">
                <a:latin typeface="Sitka Heading" panose="02000505000000020004" pitchFamily="2" charset="0"/>
              </a:rPr>
              <a:t>,</a:t>
            </a:r>
            <a:r>
              <a:rPr lang="ru-RU" sz="4400" dirty="0">
                <a:latin typeface="Sitka Heading" panose="02000505000000020004" pitchFamily="2" charset="0"/>
              </a:rPr>
              <a:t>	</a:t>
            </a:r>
            <a:r>
              <a:rPr lang="en-US" sz="4400" b="1" dirty="0" err="1">
                <a:latin typeface="Sitka Heading" panose="02000505000000020004" pitchFamily="2" charset="0"/>
              </a:rPr>
              <a:t>kew</a:t>
            </a:r>
            <a:r>
              <a:rPr lang="ru-RU" sz="4400" b="1" dirty="0">
                <a:latin typeface="Sitka Heading" panose="02000505000000020004" pitchFamily="2" charset="0"/>
              </a:rPr>
              <a:t>	</a:t>
            </a:r>
            <a:r>
              <a:rPr lang="en-US" sz="4400" b="1" dirty="0">
                <a:latin typeface="Sitka Heading" panose="02000505000000020004" pitchFamily="2" charset="0"/>
              </a:rPr>
              <a:t>an</a:t>
            </a:r>
            <a:r>
              <a:rPr lang="ru-RU" sz="4400" b="1" dirty="0">
                <a:latin typeface="Sitka Heading" panose="02000505000000020004" pitchFamily="2" charset="0"/>
              </a:rPr>
              <a:t>-</a:t>
            </a:r>
            <a:r>
              <a:rPr lang="en-US" sz="4400" b="1" dirty="0" err="1">
                <a:latin typeface="Sitka Heading" panose="02000505000000020004" pitchFamily="2" charset="0"/>
              </a:rPr>
              <a:t>ən</a:t>
            </a:r>
            <a:r>
              <a:rPr lang="ru-RU" sz="4400" dirty="0">
                <a:latin typeface="Sitka Heading" panose="02000505000000020004" pitchFamily="2" charset="0"/>
              </a:rPr>
              <a:t>	</a:t>
            </a:r>
            <a:r>
              <a:rPr lang="en-US" sz="4400" dirty="0" err="1">
                <a:latin typeface="Sitka Heading" panose="02000505000000020004" pitchFamily="2" charset="0"/>
              </a:rPr>
              <a:t>mănɛma</a:t>
            </a:r>
            <a:r>
              <a:rPr lang="ru-RU" sz="4400" dirty="0">
                <a:latin typeface="Sitka Heading" panose="02000505000000020004" pitchFamily="2" charset="0"/>
              </a:rPr>
              <a:t>	</a:t>
            </a:r>
            <a:r>
              <a:rPr lang="en-US" sz="4400" dirty="0" err="1">
                <a:latin typeface="Sitka Heading" panose="02000505000000020004" pitchFamily="2" charset="0"/>
              </a:rPr>
              <a:t>mij</a:t>
            </a:r>
            <a:r>
              <a:rPr lang="en-US" sz="4400" dirty="0">
                <a:latin typeface="Sitka Heading" panose="02000505000000020004" pitchFamily="2" charset="0"/>
              </a:rPr>
              <a:t>-a-</a:t>
            </a:r>
            <a:r>
              <a:rPr lang="el-GR" sz="4400" dirty="0">
                <a:latin typeface="Sitka Heading" panose="02000505000000020004" pitchFamily="2" charset="0"/>
              </a:rPr>
              <a:t>λ</a:t>
            </a:r>
            <a:r>
              <a:rPr lang="en-US" sz="4400" dirty="0" err="1">
                <a:latin typeface="Sitka Heading" panose="02000505000000020004" pitchFamily="2" charset="0"/>
              </a:rPr>
              <a:t>ən</a:t>
            </a:r>
            <a:r>
              <a:rPr lang="en-US" sz="4400" dirty="0">
                <a:latin typeface="Sitka Heading" panose="02000505000000020004" pitchFamily="2" charset="0"/>
              </a:rPr>
              <a:t>!</a:t>
            </a:r>
            <a:endParaRPr lang="ru-RU" sz="4400" dirty="0">
              <a:latin typeface="Sitka Heading" panose="02000505000000020004" pitchFamily="2" charset="0"/>
            </a:endParaRPr>
          </a:p>
          <a:p>
            <a:pPr algn="l" defTabSz="831850">
              <a:spcBef>
                <a:spcPts val="600"/>
              </a:spcBef>
              <a:buSzPct val="100000"/>
              <a:tabLst>
                <a:tab pos="1430338" algn="l"/>
                <a:tab pos="5299075" algn="l"/>
                <a:tab pos="7173913" algn="l"/>
                <a:tab pos="11042650" algn="l"/>
                <a:tab pos="13903325" algn="l"/>
              </a:tabLst>
              <a:defRPr sz="2800">
                <a:solidFill>
                  <a:srgbClr val="253957"/>
                </a:solidFill>
                <a:latin typeface="+mn-lt"/>
                <a:ea typeface="+mn-ea"/>
                <a:cs typeface="+mn-cs"/>
                <a:sym typeface="Arial Narrow"/>
              </a:defRPr>
            </a:pPr>
            <a:r>
              <a:rPr lang="ru-RU" sz="4400" dirty="0">
                <a:latin typeface="+mn-lt"/>
              </a:rPr>
              <a:t>	</a:t>
            </a:r>
            <a:r>
              <a:rPr lang="en-US" sz="4400" dirty="0">
                <a:latin typeface="+mn-lt"/>
              </a:rPr>
              <a:t>kid-PL	stone	cup-POSS.2PL	I.DAT	give-IMP-</a:t>
            </a:r>
            <a:r>
              <a:rPr lang="en-US" sz="4400" dirty="0" err="1">
                <a:latin typeface="+mn-lt"/>
              </a:rPr>
              <a:t>NSG.NSG</a:t>
            </a:r>
            <a:endParaRPr lang="en-US" sz="4400" dirty="0">
              <a:latin typeface="+mn-lt"/>
            </a:endParaRPr>
          </a:p>
          <a:p>
            <a:pPr algn="l" defTabSz="831850">
              <a:spcBef>
                <a:spcPts val="600"/>
              </a:spcBef>
              <a:buSzPct val="100000"/>
              <a:tabLst>
                <a:tab pos="1430338" algn="l"/>
                <a:tab pos="2251075" algn="l"/>
                <a:tab pos="4314825" algn="l"/>
                <a:tab pos="7713663" algn="l"/>
                <a:tab pos="12825413" algn="l"/>
                <a:tab pos="15333663" algn="l"/>
              </a:tabLst>
              <a:defRPr sz="2800">
                <a:solidFill>
                  <a:srgbClr val="253957"/>
                </a:solidFill>
                <a:latin typeface="+mn-lt"/>
                <a:ea typeface="+mn-ea"/>
                <a:cs typeface="+mn-cs"/>
                <a:sym typeface="Arial Narrow"/>
              </a:defRPr>
            </a:pPr>
            <a:r>
              <a:rPr lang="en-US" sz="4400" dirty="0">
                <a:latin typeface="+mn-lt"/>
              </a:rPr>
              <a:t>	&lt;</a:t>
            </a:r>
            <a:r>
              <a:rPr lang="ru-RU" sz="4400" dirty="0">
                <a:latin typeface="+mn-lt"/>
              </a:rPr>
              <a:t>Дети хулиганят, играются с посудой.</a:t>
            </a:r>
            <a:r>
              <a:rPr lang="en-US" sz="4400" dirty="0">
                <a:latin typeface="+mn-lt"/>
              </a:rPr>
              <a:t>&gt;</a:t>
            </a:r>
            <a:r>
              <a:rPr lang="ru-RU" sz="4400" dirty="0">
                <a:latin typeface="+mn-lt"/>
              </a:rPr>
              <a:t> </a:t>
            </a:r>
            <a:r>
              <a:rPr lang="en-US" sz="4400" dirty="0">
                <a:latin typeface="+mn-lt"/>
              </a:rPr>
              <a:t>‘</a:t>
            </a:r>
            <a:r>
              <a:rPr lang="ru-RU" sz="4400" dirty="0">
                <a:latin typeface="+mn-lt"/>
              </a:rPr>
              <a:t>Дети, отдайте сковородку!</a:t>
            </a:r>
            <a:r>
              <a:rPr lang="en-US" sz="4400" dirty="0">
                <a:latin typeface="+mn-lt"/>
              </a:rPr>
              <a:t>’</a:t>
            </a:r>
            <a:endParaRPr lang="ru-RU" sz="4400" dirty="0">
              <a:latin typeface="+mn-lt"/>
            </a:endParaRPr>
          </a:p>
        </p:txBody>
      </p:sp>
      <p:sp>
        <p:nvSpPr>
          <p:cNvPr id="9" name="TextBox 8">
            <a:extLst>
              <a:ext uri="{FF2B5EF4-FFF2-40B4-BE49-F238E27FC236}">
                <a16:creationId xmlns:a16="http://schemas.microsoft.com/office/drawing/2014/main" id="{F1525D00-FEE6-4626-B232-7C340C8C46E5}"/>
              </a:ext>
            </a:extLst>
          </p:cNvPr>
          <p:cNvSpPr txBox="1"/>
          <p:nvPr/>
        </p:nvSpPr>
        <p:spPr>
          <a:xfrm>
            <a:off x="1197551" y="12631928"/>
            <a:ext cx="21867655" cy="9957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3200" baseline="30000" dirty="0">
                <a:solidFill>
                  <a:schemeClr val="tx1"/>
                </a:solidFill>
                <a:latin typeface="+mn-lt"/>
                <a:sym typeface="Arial Narrow"/>
              </a:rPr>
              <a:t>5</a:t>
            </a:r>
            <a:r>
              <a:rPr lang="ru-RU" sz="3200" b="1" dirty="0">
                <a:solidFill>
                  <a:schemeClr val="tx1"/>
                </a:solidFill>
                <a:latin typeface="+mn-lt"/>
                <a:sym typeface="Arial Narrow"/>
              </a:rPr>
              <a:t> </a:t>
            </a:r>
            <a:r>
              <a:rPr lang="ru-RU" sz="3200" dirty="0">
                <a:solidFill>
                  <a:schemeClr val="tx1"/>
                </a:solidFill>
                <a:latin typeface="+mn-lt"/>
                <a:sym typeface="Arial Narrow"/>
              </a:rPr>
              <a:t>в случаях не с именами собственными (ср. (12))</a:t>
            </a:r>
            <a:endParaRPr lang="en-US" sz="3200" dirty="0">
              <a:solidFill>
                <a:schemeClr val="tx1"/>
              </a:solidFill>
              <a:sym typeface="Arial Narrow"/>
            </a:endParaRPr>
          </a:p>
        </p:txBody>
      </p:sp>
      <p:sp>
        <p:nvSpPr>
          <p:cNvPr id="10" name="Text Placeholder 2">
            <a:extLst>
              <a:ext uri="{FF2B5EF4-FFF2-40B4-BE49-F238E27FC236}">
                <a16:creationId xmlns:a16="http://schemas.microsoft.com/office/drawing/2014/main" id="{F9D0044F-4349-4CA2-8911-ECF375E5F9A4}"/>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1635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529E-E179-4342-A654-0806AAEFD8E5}"/>
              </a:ext>
            </a:extLst>
          </p:cNvPr>
          <p:cNvSpPr>
            <a:spLocks noGrp="1"/>
          </p:cNvSpPr>
          <p:nvPr>
            <p:ph type="title"/>
          </p:nvPr>
        </p:nvSpPr>
        <p:spPr>
          <a:xfrm>
            <a:off x="4387453" y="124906"/>
            <a:ext cx="15609094" cy="2196590"/>
          </a:xfrm>
        </p:spPr>
        <p:txBody>
          <a:bodyPr/>
          <a:lstStyle/>
          <a:p>
            <a:r>
              <a:rPr lang="ru-RU" dirty="0"/>
              <a:t>БИБЛИОГРАФИЯ</a:t>
            </a:r>
          </a:p>
        </p:txBody>
      </p:sp>
      <p:sp>
        <p:nvSpPr>
          <p:cNvPr id="3" name="Text Placeholder 2">
            <a:extLst>
              <a:ext uri="{FF2B5EF4-FFF2-40B4-BE49-F238E27FC236}">
                <a16:creationId xmlns:a16="http://schemas.microsoft.com/office/drawing/2014/main" id="{9F636B90-D141-4204-8428-528F8709F183}"/>
              </a:ext>
            </a:extLst>
          </p:cNvPr>
          <p:cNvSpPr>
            <a:spLocks noGrp="1"/>
          </p:cNvSpPr>
          <p:nvPr>
            <p:ph type="body" idx="1"/>
          </p:nvPr>
        </p:nvSpPr>
        <p:spPr>
          <a:xfrm>
            <a:off x="526704" y="1961456"/>
            <a:ext cx="23186576" cy="11629638"/>
          </a:xfrm>
        </p:spPr>
        <p:txBody>
          <a:bodyPr>
            <a:noAutofit/>
          </a:bodyPr>
          <a:lstStyle/>
          <a:p>
            <a:pPr marL="0" indent="0">
              <a:spcBef>
                <a:spcPts val="2400"/>
              </a:spcBef>
              <a:buNone/>
            </a:pPr>
            <a:r>
              <a:rPr lang="en-US" sz="4400" dirty="0"/>
              <a:t>Barker 2011 — C. Barker (2011). Possessives and relational nouns // Semantics</a:t>
            </a:r>
          </a:p>
          <a:p>
            <a:pPr marL="0" indent="0">
              <a:spcBef>
                <a:spcPts val="2400"/>
              </a:spcBef>
              <a:buNone/>
            </a:pPr>
            <a:r>
              <a:rPr lang="en-US" sz="4400" dirty="0"/>
              <a:t>Grice 1975 —</a:t>
            </a:r>
            <a:r>
              <a:rPr lang="ru-RU" sz="4400" dirty="0"/>
              <a:t> </a:t>
            </a:r>
            <a:r>
              <a:rPr lang="en-US" sz="4400" dirty="0"/>
              <a:t>H. P. Grice (1975). Logic and Conversation // Syntax and Semantics 3: Speech Acts</a:t>
            </a:r>
          </a:p>
          <a:p>
            <a:pPr marL="0" indent="0">
              <a:spcBef>
                <a:spcPts val="2400"/>
              </a:spcBef>
              <a:buNone/>
            </a:pPr>
            <a:r>
              <a:rPr lang="en-US" sz="4400" dirty="0"/>
              <a:t>Horn 2006 — L. K. Horn (2006). Implicature // Handbook of Pragmatics. Blackwell handbooks in linguistics, 16</a:t>
            </a:r>
          </a:p>
          <a:p>
            <a:pPr marL="0" indent="0">
              <a:spcBef>
                <a:spcPts val="2400"/>
              </a:spcBef>
              <a:buNone/>
            </a:pPr>
            <a:r>
              <a:rPr lang="en-US" sz="4400" dirty="0"/>
              <a:t>König 2018 —</a:t>
            </a:r>
            <a:r>
              <a:rPr lang="ru-RU" sz="4400" dirty="0"/>
              <a:t> </a:t>
            </a:r>
            <a:r>
              <a:rPr lang="en-US" sz="4400" dirty="0"/>
              <a:t>E. König (2018). Definite articles and their uses // Aspects of Linguistic Variation</a:t>
            </a:r>
          </a:p>
          <a:p>
            <a:pPr marL="0" indent="0">
              <a:spcBef>
                <a:spcPts val="2400"/>
              </a:spcBef>
              <a:buNone/>
            </a:pPr>
            <a:r>
              <a:rPr lang="en-US" sz="4400" dirty="0"/>
              <a:t>Muñoz 2019 —</a:t>
            </a:r>
            <a:r>
              <a:rPr lang="ru-RU" sz="4400" dirty="0"/>
              <a:t> </a:t>
            </a:r>
            <a:r>
              <a:rPr lang="en-US" sz="4400" dirty="0"/>
              <a:t>P. Muñoz (2019). The </a:t>
            </a:r>
            <a:r>
              <a:rPr lang="en-US" sz="4400" dirty="0" err="1"/>
              <a:t>proprial</a:t>
            </a:r>
            <a:r>
              <a:rPr lang="en-US" sz="4400" dirty="0"/>
              <a:t> article and the semantics of names // Semantics and Pragmatics, 12</a:t>
            </a:r>
          </a:p>
          <a:p>
            <a:pPr marL="0" indent="0">
              <a:spcBef>
                <a:spcPts val="2400"/>
              </a:spcBef>
              <a:buNone/>
            </a:pPr>
            <a:r>
              <a:rPr lang="en-US" sz="4400" dirty="0"/>
              <a:t>von </a:t>
            </a:r>
            <a:r>
              <a:rPr lang="en-US" sz="4400" dirty="0" err="1"/>
              <a:t>Fintel</a:t>
            </a:r>
            <a:r>
              <a:rPr lang="en-US" sz="4400" dirty="0"/>
              <a:t>, Matthewson 2008 —</a:t>
            </a:r>
            <a:r>
              <a:rPr lang="ru-RU" sz="4400" dirty="0"/>
              <a:t> </a:t>
            </a:r>
            <a:r>
              <a:rPr lang="en-US" sz="4400" dirty="0"/>
              <a:t>K. von </a:t>
            </a:r>
            <a:r>
              <a:rPr lang="en-US" sz="4400" dirty="0" err="1"/>
              <a:t>Fintel</a:t>
            </a:r>
            <a:r>
              <a:rPr lang="en-US" sz="4400" dirty="0"/>
              <a:t>, L. Matthewson (2008). Universals in semantics // The Linguistic Review 25</a:t>
            </a:r>
          </a:p>
          <a:p>
            <a:pPr marL="0" indent="0">
              <a:spcBef>
                <a:spcPts val="2400"/>
              </a:spcBef>
              <a:buNone/>
            </a:pPr>
            <a:r>
              <a:rPr lang="ru-RU" sz="4400" dirty="0"/>
              <a:t>Михайлов 2018 — С. К. Михайлов (2018). Почему хантыйские имена нуждаются в определённом артикле? // Доклад на </a:t>
            </a:r>
            <a:r>
              <a:rPr lang="en-US" sz="4400" dirty="0"/>
              <a:t>XV </a:t>
            </a:r>
            <a:r>
              <a:rPr lang="ru-RU" sz="4400" dirty="0"/>
              <a:t>Конференции по типологии и грамматике для молодых исследователей</a:t>
            </a:r>
          </a:p>
        </p:txBody>
      </p:sp>
    </p:spTree>
    <p:extLst>
      <p:ext uri="{BB962C8B-B14F-4D97-AF65-F5344CB8AC3E}">
        <p14:creationId xmlns:p14="http://schemas.microsoft.com/office/powerpoint/2010/main" val="93604402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10492938" y="12618640"/>
            <a:ext cx="13378370"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r" defTabSz="642937">
              <a:defRPr sz="2400">
                <a:solidFill>
                  <a:srgbClr val="FFFFFF"/>
                </a:solidFill>
                <a:latin typeface="+mn-lt"/>
                <a:ea typeface="+mn-ea"/>
                <a:cs typeface="+mn-cs"/>
                <a:sym typeface="Arial Narrow"/>
              </a:defRPr>
            </a:lvl1pPr>
          </a:lstStyle>
          <a:p>
            <a:r>
              <a:rPr lang="en-US" sz="4000" dirty="0"/>
              <a:t>stepanmihajlov@gmail.com</a:t>
            </a:r>
            <a:endParaRPr sz="4000" dirty="0"/>
          </a:p>
        </p:txBody>
      </p:sp>
      <p:pic>
        <p:nvPicPr>
          <p:cNvPr id="103" name="Изображение" descr="Изображение"/>
          <p:cNvPicPr>
            <a:picLocks noChangeAspect="1"/>
          </p:cNvPicPr>
          <p:nvPr/>
        </p:nvPicPr>
        <p:blipFill>
          <a:blip r:embed="rId2"/>
          <a:stretch>
            <a:fillRect/>
          </a:stretch>
        </p:blipFill>
        <p:spPr>
          <a:xfrm>
            <a:off x="10492938" y="4920064"/>
            <a:ext cx="3398124" cy="309005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Гипотеза 1: POSS.2SG как определённый артикль</a:t>
            </a:r>
          </a:p>
        </p:txBody>
      </p:sp>
      <p:sp>
        <p:nvSpPr>
          <p:cNvPr id="61" name="Заголовок основного текста"/>
          <p:cNvSpPr txBox="1"/>
          <p:nvPr/>
        </p:nvSpPr>
        <p:spPr>
          <a:xfrm>
            <a:off x="1201065" y="4392831"/>
            <a:ext cx="16073438" cy="981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a:spcBef>
                <a:spcPts val="600"/>
              </a:spcBef>
              <a:spcAft>
                <a:spcPts val="600"/>
              </a:spcAft>
            </a:pPr>
            <a:r>
              <a:rPr lang="ru-RU" dirty="0"/>
              <a:t>[Михайлов 2018]</a:t>
            </a:r>
          </a:p>
          <a:p>
            <a:endParaRPr lang="en-US" dirty="0"/>
          </a:p>
          <a:p>
            <a:pPr marL="857250" indent="-857250">
              <a:buAutoNum type="romanUcPeriod"/>
            </a:pPr>
            <a:endParaRPr lang="ru-RU"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4</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197551" y="5561856"/>
            <a:ext cx="21506375" cy="61926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i="1" dirty="0"/>
              <a:t>-</a:t>
            </a:r>
            <a:r>
              <a:rPr lang="en-US" sz="4400" i="1" dirty="0" err="1"/>
              <a:t>en</a:t>
            </a:r>
            <a:r>
              <a:rPr lang="en-US" sz="4400" i="1" dirty="0"/>
              <a:t>/-an</a:t>
            </a:r>
            <a:r>
              <a:rPr lang="en-US" sz="4400" dirty="0"/>
              <a:t> </a:t>
            </a:r>
            <a:r>
              <a:rPr lang="ru-RU" sz="4400" dirty="0"/>
              <a:t>[</a:t>
            </a:r>
            <a:r>
              <a:rPr lang="en-US" sz="4400" dirty="0"/>
              <a:t>POSS.2SG</a:t>
            </a:r>
            <a:r>
              <a:rPr lang="ru-RU" sz="4400" dirty="0"/>
              <a:t>] не возникает при первом и возникает при повторном упоминании</a:t>
            </a:r>
          </a:p>
          <a:p>
            <a:pPr algn="l">
              <a:spcBef>
                <a:spcPts val="2800"/>
              </a:spcBef>
              <a:buSzPct val="100000"/>
              <a:tabLst>
                <a:tab pos="1430338" algn="l"/>
                <a:tab pos="2320925" algn="l"/>
                <a:tab pos="4924425" algn="l"/>
                <a:tab pos="8980488" algn="l"/>
                <a:tab pos="11558588" algn="l"/>
                <a:tab pos="16060738" algn="l"/>
              </a:tabLst>
              <a:defRPr sz="2800">
                <a:solidFill>
                  <a:srgbClr val="253957"/>
                </a:solidFill>
                <a:latin typeface="+mn-lt"/>
                <a:ea typeface="+mn-ea"/>
                <a:cs typeface="+mn-cs"/>
                <a:sym typeface="Arial Narrow"/>
              </a:defRPr>
            </a:pPr>
            <a:r>
              <a:rPr lang="ru-RU" sz="4400" dirty="0"/>
              <a:t>(2)	</a:t>
            </a:r>
            <a:r>
              <a:rPr lang="en-US" sz="4400" dirty="0">
                <a:solidFill>
                  <a:srgbClr val="253957"/>
                </a:solidFill>
                <a:latin typeface="Sitka Heading" panose="02000505000000020004" pitchFamily="2" charset="0"/>
                <a:sym typeface="Arial Narrow"/>
              </a:rPr>
              <a:t>ma	</a:t>
            </a:r>
            <a:r>
              <a:rPr lang="el-GR" sz="4400" dirty="0">
                <a:solidFill>
                  <a:srgbClr val="253957"/>
                </a:solidFill>
                <a:latin typeface="Sitka Heading" panose="02000505000000020004" pitchFamily="2" charset="0"/>
                <a:sym typeface="Arial Narrow"/>
              </a:rPr>
              <a:t>χ</a:t>
            </a:r>
            <a:r>
              <a:rPr lang="en-US" sz="4400" dirty="0">
                <a:solidFill>
                  <a:srgbClr val="253957"/>
                </a:solidFill>
                <a:latin typeface="Sitka Heading" panose="02000505000000020004" pitchFamily="2" charset="0"/>
                <a:sym typeface="Arial Narrow"/>
              </a:rPr>
              <a:t>ot-a	</a:t>
            </a:r>
            <a:r>
              <a:rPr lang="el-GR" sz="4400" dirty="0">
                <a:solidFill>
                  <a:srgbClr val="253957"/>
                </a:solidFill>
                <a:latin typeface="Sitka Heading" panose="02000505000000020004" pitchFamily="2" charset="0"/>
                <a:sym typeface="Arial Narrow"/>
              </a:rPr>
              <a:t>λ</a:t>
            </a:r>
            <a:r>
              <a:rPr lang="en-US" sz="4400" dirty="0" err="1">
                <a:solidFill>
                  <a:srgbClr val="253957"/>
                </a:solidFill>
                <a:latin typeface="Sitka Heading" panose="02000505000000020004" pitchFamily="2" charset="0"/>
                <a:sym typeface="Arial Narrow"/>
              </a:rPr>
              <a:t>uŋ</a:t>
            </a:r>
            <a:r>
              <a:rPr lang="en-US" sz="4400" dirty="0">
                <a:solidFill>
                  <a:srgbClr val="253957"/>
                </a:solidFill>
                <a:latin typeface="Sitka Heading" panose="02000505000000020004" pitchFamily="2" charset="0"/>
                <a:sym typeface="Arial Narrow"/>
              </a:rPr>
              <a:t>-s-</a:t>
            </a:r>
            <a:r>
              <a:rPr lang="en-US" sz="4400" dirty="0" err="1">
                <a:solidFill>
                  <a:srgbClr val="253957"/>
                </a:solidFill>
                <a:latin typeface="Sitka Heading" panose="02000505000000020004" pitchFamily="2" charset="0"/>
                <a:sym typeface="Arial Narrow"/>
              </a:rPr>
              <a:t>əm</a:t>
            </a:r>
            <a:r>
              <a:rPr lang="en-US" sz="4400" dirty="0">
                <a:solidFill>
                  <a:srgbClr val="253957"/>
                </a:solidFill>
                <a:latin typeface="Sitka Heading" panose="02000505000000020004" pitchFamily="2" charset="0"/>
                <a:sym typeface="Arial Narrow"/>
              </a:rPr>
              <a:t>.	</a:t>
            </a:r>
            <a:r>
              <a:rPr lang="en-US" sz="4400" dirty="0" err="1">
                <a:solidFill>
                  <a:srgbClr val="253957"/>
                </a:solidFill>
                <a:latin typeface="Sitka Heading" panose="02000505000000020004" pitchFamily="2" charset="0"/>
                <a:sym typeface="Arial Narrow"/>
              </a:rPr>
              <a:t>śäta</a:t>
            </a:r>
            <a:r>
              <a:rPr lang="en-US" sz="4400" dirty="0">
                <a:solidFill>
                  <a:srgbClr val="253957"/>
                </a:solidFill>
                <a:latin typeface="Sitka Heading" panose="02000505000000020004" pitchFamily="2" charset="0"/>
                <a:sym typeface="Arial Narrow"/>
              </a:rPr>
              <a:t>	</a:t>
            </a:r>
            <a:r>
              <a:rPr lang="en-US" sz="4400" b="1" dirty="0" err="1">
                <a:solidFill>
                  <a:srgbClr val="253957"/>
                </a:solidFill>
                <a:latin typeface="Sitka Heading" panose="02000505000000020004" pitchFamily="2" charset="0"/>
                <a:sym typeface="Arial Narrow"/>
              </a:rPr>
              <a:t>šäldat</a:t>
            </a:r>
            <a:r>
              <a:rPr lang="en-US" sz="4400" b="1" dirty="0">
                <a:solidFill>
                  <a:srgbClr val="253957"/>
                </a:solidFill>
                <a:latin typeface="Sitka Heading" panose="02000505000000020004" pitchFamily="2" charset="0"/>
                <a:sym typeface="Arial Narrow"/>
              </a:rPr>
              <a:t>-(#</a:t>
            </a:r>
            <a:r>
              <a:rPr lang="en-US" sz="4400" b="1" dirty="0" err="1">
                <a:solidFill>
                  <a:srgbClr val="253957"/>
                </a:solidFill>
                <a:latin typeface="Sitka Heading" panose="02000505000000020004" pitchFamily="2" charset="0"/>
                <a:sym typeface="Arial Narrow"/>
              </a:rPr>
              <a:t>en</a:t>
            </a:r>
            <a:r>
              <a:rPr lang="en-US" sz="4400" b="1" dirty="0">
                <a:solidFill>
                  <a:srgbClr val="253957"/>
                </a:solidFill>
                <a:latin typeface="Sitka Heading" panose="02000505000000020004" pitchFamily="2" charset="0"/>
                <a:sym typeface="Arial Narrow"/>
              </a:rPr>
              <a:t>)</a:t>
            </a:r>
            <a:r>
              <a:rPr lang="en-US" sz="4400" dirty="0">
                <a:solidFill>
                  <a:srgbClr val="253957"/>
                </a:solidFill>
                <a:latin typeface="Sitka Heading" panose="02000505000000020004" pitchFamily="2" charset="0"/>
                <a:sym typeface="Arial Narrow"/>
              </a:rPr>
              <a:t>	</a:t>
            </a:r>
            <a:r>
              <a:rPr lang="en-US" sz="4400" dirty="0" err="1">
                <a:solidFill>
                  <a:srgbClr val="253957"/>
                </a:solidFill>
                <a:latin typeface="Sitka Heading" panose="02000505000000020004" pitchFamily="2" charset="0"/>
                <a:sym typeface="Arial Narrow"/>
              </a:rPr>
              <a:t>oməs</a:t>
            </a:r>
            <a:r>
              <a:rPr lang="en-US" sz="4400" dirty="0">
                <a:solidFill>
                  <a:srgbClr val="253957"/>
                </a:solidFill>
                <a:latin typeface="Sitka Heading" panose="02000505000000020004" pitchFamily="2" charset="0"/>
                <a:sym typeface="Arial Narrow"/>
              </a:rPr>
              <a:t>-</a:t>
            </a:r>
            <a:r>
              <a:rPr lang="el-GR" sz="4400" dirty="0">
                <a:solidFill>
                  <a:srgbClr val="253957"/>
                </a:solidFill>
                <a:latin typeface="Sitka Heading" panose="02000505000000020004" pitchFamily="2" charset="0"/>
                <a:sym typeface="Arial Narrow"/>
              </a:rPr>
              <a:t>λ.</a:t>
            </a:r>
          </a:p>
          <a:p>
            <a:pPr algn="l">
              <a:spcBef>
                <a:spcPts val="2800"/>
              </a:spcBef>
              <a:buSzPct val="100000"/>
              <a:tabLst>
                <a:tab pos="1430338" algn="l"/>
                <a:tab pos="2320925" algn="l"/>
                <a:tab pos="4924425" algn="l"/>
                <a:tab pos="8980488" algn="l"/>
                <a:tab pos="11558588" algn="l"/>
                <a:tab pos="16060738" algn="l"/>
              </a:tabLst>
              <a:defRPr sz="2800">
                <a:solidFill>
                  <a:srgbClr val="253957"/>
                </a:solidFill>
                <a:latin typeface="+mn-lt"/>
                <a:ea typeface="+mn-ea"/>
                <a:cs typeface="+mn-cs"/>
                <a:sym typeface="Arial Narrow"/>
              </a:defRPr>
            </a:pPr>
            <a:r>
              <a:rPr lang="en-US" sz="4400" dirty="0">
                <a:solidFill>
                  <a:srgbClr val="253957"/>
                </a:solidFill>
                <a:latin typeface="Sitka Heading" panose="02000505000000020004" pitchFamily="2" charset="0"/>
                <a:sym typeface="Arial Narrow"/>
              </a:rPr>
              <a:t>	</a:t>
            </a:r>
            <a:r>
              <a:rPr lang="ru-RU" sz="4400" dirty="0">
                <a:solidFill>
                  <a:srgbClr val="253957"/>
                </a:solidFill>
                <a:latin typeface="+mn-lt"/>
                <a:sym typeface="Arial Narrow"/>
              </a:rPr>
              <a:t>я	дом-</a:t>
            </a:r>
            <a:r>
              <a:rPr lang="en-US" sz="4400" dirty="0">
                <a:solidFill>
                  <a:srgbClr val="253957"/>
                </a:solidFill>
                <a:latin typeface="+mn-lt"/>
                <a:sym typeface="Arial Narrow"/>
              </a:rPr>
              <a:t>DAT	</a:t>
            </a:r>
            <a:r>
              <a:rPr lang="ru-RU" sz="4400" dirty="0">
                <a:solidFill>
                  <a:srgbClr val="253957"/>
                </a:solidFill>
                <a:latin typeface="+mn-lt"/>
                <a:sym typeface="Arial Narrow"/>
              </a:rPr>
              <a:t>войти-</a:t>
            </a:r>
            <a:r>
              <a:rPr lang="en-US" sz="4400" dirty="0">
                <a:solidFill>
                  <a:srgbClr val="253957"/>
                </a:solidFill>
                <a:latin typeface="+mn-lt"/>
                <a:sym typeface="Arial Narrow"/>
              </a:rPr>
              <a:t>PST-1SG	</a:t>
            </a:r>
            <a:r>
              <a:rPr lang="ru-RU" sz="4400" dirty="0">
                <a:solidFill>
                  <a:srgbClr val="253957"/>
                </a:solidFill>
                <a:latin typeface="+mn-lt"/>
                <a:sym typeface="Arial Narrow"/>
              </a:rPr>
              <a:t>там.</a:t>
            </a:r>
            <a:r>
              <a:rPr lang="en-US" sz="4400" dirty="0">
                <a:solidFill>
                  <a:srgbClr val="253957"/>
                </a:solidFill>
                <a:latin typeface="+mn-lt"/>
                <a:sym typeface="Arial Narrow"/>
              </a:rPr>
              <a:t>LOC	</a:t>
            </a:r>
            <a:r>
              <a:rPr lang="ru-RU" sz="4400" dirty="0">
                <a:solidFill>
                  <a:srgbClr val="253957"/>
                </a:solidFill>
                <a:latin typeface="+mn-lt"/>
                <a:sym typeface="Arial Narrow"/>
              </a:rPr>
              <a:t>солдат-</a:t>
            </a:r>
            <a:r>
              <a:rPr lang="en-US" sz="4400" dirty="0">
                <a:solidFill>
                  <a:srgbClr val="253957"/>
                </a:solidFill>
                <a:latin typeface="+mn-lt"/>
                <a:sym typeface="Arial Narrow"/>
              </a:rPr>
              <a:t>POSS.2SG	</a:t>
            </a:r>
            <a:r>
              <a:rPr lang="ru-RU" sz="4400" dirty="0">
                <a:solidFill>
                  <a:srgbClr val="253957"/>
                </a:solidFill>
                <a:latin typeface="+mn-lt"/>
                <a:sym typeface="Arial Narrow"/>
              </a:rPr>
              <a:t>сидеть-</a:t>
            </a:r>
            <a:r>
              <a:rPr lang="en-US" sz="4400" dirty="0">
                <a:solidFill>
                  <a:srgbClr val="253957"/>
                </a:solidFill>
                <a:latin typeface="+mn-lt"/>
                <a:sym typeface="Arial Narrow"/>
              </a:rPr>
              <a:t>NPST[3SG]</a:t>
            </a:r>
          </a:p>
          <a:p>
            <a:pPr algn="l">
              <a:spcBef>
                <a:spcPts val="2800"/>
              </a:spcBef>
              <a:buSzPct val="100000"/>
              <a:tabLst>
                <a:tab pos="1430338" algn="l"/>
                <a:tab pos="3048000" algn="l"/>
                <a:tab pos="7972425" algn="l"/>
              </a:tabLst>
              <a:defRPr sz="2800">
                <a:solidFill>
                  <a:srgbClr val="253957"/>
                </a:solidFill>
                <a:latin typeface="+mn-lt"/>
                <a:ea typeface="+mn-ea"/>
                <a:cs typeface="+mn-cs"/>
                <a:sym typeface="Arial Narrow"/>
              </a:defRPr>
            </a:pPr>
            <a:r>
              <a:rPr lang="en-US" sz="4400" dirty="0">
                <a:solidFill>
                  <a:srgbClr val="253957"/>
                </a:solidFill>
                <a:latin typeface="Sitka Heading" panose="02000505000000020004" pitchFamily="2" charset="0"/>
                <a:sym typeface="Arial Narrow"/>
              </a:rPr>
              <a:t>	&lt;…&gt;	</a:t>
            </a:r>
            <a:r>
              <a:rPr lang="en-US" sz="4400" b="1" dirty="0" err="1">
                <a:solidFill>
                  <a:srgbClr val="253957"/>
                </a:solidFill>
                <a:latin typeface="Sitka Heading" panose="02000505000000020004" pitchFamily="2" charset="0"/>
                <a:sym typeface="Arial Narrow"/>
              </a:rPr>
              <a:t>šaldat</a:t>
            </a:r>
            <a:r>
              <a:rPr lang="en-US" sz="4400" b="1" dirty="0">
                <a:solidFill>
                  <a:srgbClr val="253957"/>
                </a:solidFill>
                <a:latin typeface="Sitka Heading" panose="02000505000000020004" pitchFamily="2" charset="0"/>
                <a:sym typeface="Arial Narrow"/>
              </a:rPr>
              <a:t>-#(</a:t>
            </a:r>
            <a:r>
              <a:rPr lang="en-US" sz="4400" b="1" dirty="0" err="1">
                <a:solidFill>
                  <a:srgbClr val="253957"/>
                </a:solidFill>
                <a:latin typeface="Sitka Heading" panose="02000505000000020004" pitchFamily="2" charset="0"/>
                <a:sym typeface="Arial Narrow"/>
              </a:rPr>
              <a:t>en</a:t>
            </a:r>
            <a:r>
              <a:rPr lang="en-US" sz="4400" b="1" dirty="0">
                <a:solidFill>
                  <a:srgbClr val="253957"/>
                </a:solidFill>
                <a:latin typeface="Sitka Heading" panose="02000505000000020004" pitchFamily="2" charset="0"/>
                <a:sym typeface="Arial Narrow"/>
              </a:rPr>
              <a:t>)</a:t>
            </a:r>
            <a:r>
              <a:rPr lang="en-US" sz="4400" dirty="0">
                <a:solidFill>
                  <a:srgbClr val="253957"/>
                </a:solidFill>
                <a:latin typeface="Sitka Heading" panose="02000505000000020004" pitchFamily="2" charset="0"/>
                <a:sym typeface="Arial Narrow"/>
              </a:rPr>
              <a:t>	</a:t>
            </a:r>
            <a:r>
              <a:rPr lang="en-US" sz="4400" dirty="0" err="1">
                <a:solidFill>
                  <a:srgbClr val="253957"/>
                </a:solidFill>
                <a:latin typeface="Sitka Heading" panose="02000505000000020004" pitchFamily="2" charset="0"/>
                <a:sym typeface="Arial Narrow"/>
              </a:rPr>
              <a:t>pakn-əs</a:t>
            </a:r>
            <a:r>
              <a:rPr lang="en-US" sz="4400" dirty="0">
                <a:solidFill>
                  <a:srgbClr val="253957"/>
                </a:solidFill>
                <a:latin typeface="Sitka Heading" panose="02000505000000020004" pitchFamily="2" charset="0"/>
                <a:sym typeface="Arial Narrow"/>
              </a:rPr>
              <a:t>.</a:t>
            </a:r>
          </a:p>
          <a:p>
            <a:pPr algn="l">
              <a:spcBef>
                <a:spcPts val="2800"/>
              </a:spcBef>
              <a:buSzPct val="100000"/>
              <a:tabLst>
                <a:tab pos="1430338" algn="l"/>
                <a:tab pos="3048000" algn="l"/>
                <a:tab pos="7972425"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		</a:t>
            </a:r>
            <a:r>
              <a:rPr lang="ru-RU" sz="4400" dirty="0">
                <a:solidFill>
                  <a:srgbClr val="253957"/>
                </a:solidFill>
                <a:latin typeface="+mn-lt"/>
                <a:sym typeface="Arial Narrow"/>
              </a:rPr>
              <a:t>солдат-</a:t>
            </a:r>
            <a:r>
              <a:rPr lang="en-US" sz="4400" dirty="0">
                <a:solidFill>
                  <a:srgbClr val="253957"/>
                </a:solidFill>
                <a:latin typeface="+mn-lt"/>
                <a:sym typeface="Arial Narrow"/>
              </a:rPr>
              <a:t>POSS.2SG	</a:t>
            </a:r>
            <a:r>
              <a:rPr lang="ru-RU" sz="4400" dirty="0">
                <a:solidFill>
                  <a:srgbClr val="253957"/>
                </a:solidFill>
                <a:latin typeface="+mn-lt"/>
                <a:sym typeface="Arial Narrow"/>
              </a:rPr>
              <a:t>испугаться-</a:t>
            </a:r>
            <a:r>
              <a:rPr lang="en-US" sz="4400" dirty="0">
                <a:solidFill>
                  <a:srgbClr val="253957"/>
                </a:solidFill>
                <a:latin typeface="+mn-lt"/>
                <a:sym typeface="Arial Narrow"/>
              </a:rPr>
              <a:t>PST[3SG]</a:t>
            </a:r>
          </a:p>
          <a:p>
            <a:pPr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dirty="0">
                <a:solidFill>
                  <a:srgbClr val="253957"/>
                </a:solidFill>
                <a:latin typeface="+mn-lt"/>
                <a:sym typeface="Arial Narrow"/>
              </a:rPr>
              <a:t>	‘</a:t>
            </a:r>
            <a:r>
              <a:rPr lang="ru-RU" sz="4400" dirty="0">
                <a:solidFill>
                  <a:srgbClr val="253957"/>
                </a:solidFill>
                <a:latin typeface="+mn-lt"/>
                <a:sym typeface="Arial Narrow"/>
              </a:rPr>
              <a:t>Я вошёл в дом. Там сидел солдат [∅]. &lt;Я подошёл к солдату и навёл на него своё ружьё.&gt; Солдат [</a:t>
            </a:r>
            <a:r>
              <a:rPr lang="en-US" sz="4400" dirty="0">
                <a:solidFill>
                  <a:srgbClr val="253957"/>
                </a:solidFill>
                <a:latin typeface="+mn-lt"/>
                <a:sym typeface="Arial Narrow"/>
              </a:rPr>
              <a:t>POSS] </a:t>
            </a:r>
            <a:r>
              <a:rPr lang="ru-RU" sz="4400" dirty="0">
                <a:solidFill>
                  <a:srgbClr val="253957"/>
                </a:solidFill>
                <a:latin typeface="+mn-lt"/>
                <a:sym typeface="Arial Narrow"/>
              </a:rPr>
              <a:t>испугался.’</a:t>
            </a:r>
          </a:p>
        </p:txBody>
      </p:sp>
      <p:sp>
        <p:nvSpPr>
          <p:cNvPr id="2" name="TextBox 1">
            <a:extLst>
              <a:ext uri="{FF2B5EF4-FFF2-40B4-BE49-F238E27FC236}">
                <a16:creationId xmlns:a16="http://schemas.microsoft.com/office/drawing/2014/main" id="{65A20CFA-01DC-4A00-9C7F-CDBEA23FBA19}"/>
              </a:ext>
            </a:extLst>
          </p:cNvPr>
          <p:cNvSpPr txBox="1"/>
          <p:nvPr/>
        </p:nvSpPr>
        <p:spPr>
          <a:xfrm>
            <a:off x="1226606" y="12086262"/>
            <a:ext cx="21867655" cy="11804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b="1" dirty="0">
                <a:solidFill>
                  <a:srgbClr val="253957"/>
                </a:solidFill>
                <a:latin typeface="+mn-lt"/>
                <a:sym typeface="Arial Narrow"/>
              </a:rPr>
              <a:t>Гипотеза 1: </a:t>
            </a:r>
            <a:r>
              <a:rPr lang="ru-RU" sz="4400" i="1" dirty="0">
                <a:solidFill>
                  <a:srgbClr val="253957"/>
                </a:solidFill>
                <a:latin typeface="+mn-lt"/>
                <a:sym typeface="Arial Narrow"/>
              </a:rPr>
              <a:t>-</a:t>
            </a:r>
            <a:r>
              <a:rPr lang="en-US" sz="4400" i="1" dirty="0" err="1">
                <a:solidFill>
                  <a:srgbClr val="253957"/>
                </a:solidFill>
                <a:latin typeface="+mn-lt"/>
                <a:sym typeface="Arial Narrow"/>
              </a:rPr>
              <a:t>en</a:t>
            </a:r>
            <a:r>
              <a:rPr lang="en-US" sz="4400" dirty="0">
                <a:solidFill>
                  <a:srgbClr val="253957"/>
                </a:solidFill>
                <a:latin typeface="+mn-lt"/>
                <a:sym typeface="Arial Narrow"/>
              </a:rPr>
              <a:t> — </a:t>
            </a:r>
            <a:r>
              <a:rPr lang="ru-RU" sz="4400" dirty="0">
                <a:solidFill>
                  <a:srgbClr val="253957"/>
                </a:solidFill>
                <a:latin typeface="+mn-lt"/>
                <a:sym typeface="Arial Narrow"/>
              </a:rPr>
              <a:t>это определённый артикль</a:t>
            </a:r>
            <a:endParaRPr lang="ru-RU" sz="4400" b="1" dirty="0">
              <a:solidFill>
                <a:srgbClr val="253957"/>
              </a:solidFill>
              <a:latin typeface="+mn-lt"/>
              <a:sym typeface="Arial Narrow"/>
            </a:endParaRPr>
          </a:p>
        </p:txBody>
      </p:sp>
      <p:sp>
        <p:nvSpPr>
          <p:cNvPr id="10" name="Text Placeholder 2">
            <a:extLst>
              <a:ext uri="{FF2B5EF4-FFF2-40B4-BE49-F238E27FC236}">
                <a16:creationId xmlns:a16="http://schemas.microsoft.com/office/drawing/2014/main" id="{FA93F429-9504-4D03-A4E1-19DBFC0B5F81}"/>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75216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Гипотеза 1: POSS.2SG как определённый артикль</a:t>
            </a:r>
          </a:p>
        </p:txBody>
      </p:sp>
      <p:sp>
        <p:nvSpPr>
          <p:cNvPr id="61" name="Заголовок основного текста"/>
          <p:cNvSpPr txBox="1"/>
          <p:nvPr/>
        </p:nvSpPr>
        <p:spPr>
          <a:xfrm>
            <a:off x="1201065" y="4392831"/>
            <a:ext cx="16073438" cy="981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a:spcBef>
                <a:spcPts val="600"/>
              </a:spcBef>
              <a:spcAft>
                <a:spcPts val="600"/>
              </a:spcAft>
            </a:pPr>
            <a:r>
              <a:rPr lang="ru-RU" dirty="0"/>
              <a:t>[Михайлов 2018]</a:t>
            </a:r>
          </a:p>
          <a:p>
            <a:endParaRPr lang="en-US" dirty="0"/>
          </a:p>
          <a:p>
            <a:pPr marL="857250" indent="-857250">
              <a:buAutoNum type="romanUcPeriod"/>
            </a:pPr>
            <a:endParaRPr lang="ru-RU"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5</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197551" y="5561856"/>
            <a:ext cx="21506375" cy="41764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en-US" sz="4400" i="1" dirty="0"/>
              <a:t>-</a:t>
            </a:r>
            <a:r>
              <a:rPr lang="en-US" sz="4400" i="1" dirty="0" err="1"/>
              <a:t>en</a:t>
            </a:r>
            <a:r>
              <a:rPr lang="en-US" sz="4400" i="1" dirty="0"/>
              <a:t> </a:t>
            </a:r>
            <a:r>
              <a:rPr lang="ru-RU" sz="4400" dirty="0"/>
              <a:t>обязателен с именами собственными (антропонимами)</a:t>
            </a:r>
          </a:p>
          <a:p>
            <a:pPr algn="l">
              <a:spcBef>
                <a:spcPts val="2800"/>
              </a:spcBef>
              <a:buSzPct val="100000"/>
              <a:tabLst>
                <a:tab pos="1430338" algn="l"/>
                <a:tab pos="5018088" algn="l"/>
                <a:tab pos="8510588" algn="l"/>
                <a:tab pos="12192000" algn="l"/>
              </a:tabLst>
              <a:defRPr sz="2800">
                <a:solidFill>
                  <a:srgbClr val="253957"/>
                </a:solidFill>
                <a:latin typeface="+mn-lt"/>
                <a:ea typeface="+mn-ea"/>
                <a:cs typeface="+mn-cs"/>
                <a:sym typeface="Arial Narrow"/>
              </a:defRPr>
            </a:pPr>
            <a:r>
              <a:rPr lang="ru-RU" sz="4400" dirty="0"/>
              <a:t>(3)	</a:t>
            </a:r>
            <a:r>
              <a:rPr lang="en-US" sz="4400" b="1" dirty="0" err="1">
                <a:latin typeface="Sitka Heading" panose="02000505000000020004" pitchFamily="2" charset="0"/>
              </a:rPr>
              <a:t>pavl</a:t>
            </a:r>
            <a:r>
              <a:rPr lang="en-US" sz="4400" b="1" dirty="0">
                <a:latin typeface="Sitka Heading" panose="02000505000000020004" pitchFamily="2" charset="0"/>
              </a:rPr>
              <a:t>-*(</a:t>
            </a:r>
            <a:r>
              <a:rPr lang="en-US" sz="4400" b="1" dirty="0" err="1">
                <a:latin typeface="Sitka Heading" panose="02000505000000020004" pitchFamily="2" charset="0"/>
              </a:rPr>
              <a:t>en</a:t>
            </a:r>
            <a:r>
              <a:rPr lang="en-US" sz="4400" b="1" dirty="0">
                <a:latin typeface="Sitka Heading" panose="02000505000000020004" pitchFamily="2" charset="0"/>
              </a:rPr>
              <a:t>)</a:t>
            </a:r>
            <a:r>
              <a:rPr lang="ru-RU" sz="4400" dirty="0">
                <a:latin typeface="Sitka Heading" panose="02000505000000020004" pitchFamily="2" charset="0"/>
              </a:rPr>
              <a:t>	</a:t>
            </a:r>
            <a:r>
              <a:rPr lang="en-US" sz="4400" dirty="0" err="1">
                <a:latin typeface="Sitka Heading" panose="02000505000000020004" pitchFamily="2" charset="0"/>
              </a:rPr>
              <a:t>măn</a:t>
            </a:r>
            <a:r>
              <a:rPr lang="en-US" sz="4400" dirty="0">
                <a:latin typeface="Sitka Heading" panose="02000505000000020004" pitchFamily="2" charset="0"/>
              </a:rPr>
              <a:t>-s</a:t>
            </a:r>
            <a:r>
              <a:rPr lang="ru-RU" sz="4400" dirty="0">
                <a:latin typeface="Sitka Heading" panose="02000505000000020004" pitchFamily="2" charset="0"/>
              </a:rPr>
              <a:t>	</a:t>
            </a:r>
            <a:r>
              <a:rPr lang="en-US" sz="4400" dirty="0" err="1">
                <a:latin typeface="Sitka Heading" panose="02000505000000020004" pitchFamily="2" charset="0"/>
              </a:rPr>
              <a:t>mašinaj-ən</a:t>
            </a:r>
            <a:r>
              <a:rPr lang="ru-RU" sz="4400" dirty="0">
                <a:latin typeface="Sitka Heading" panose="02000505000000020004" pitchFamily="2" charset="0"/>
              </a:rPr>
              <a:t>	</a:t>
            </a:r>
            <a:r>
              <a:rPr lang="en-US" sz="4400" dirty="0" err="1">
                <a:latin typeface="Sitka Heading" panose="02000505000000020004" pitchFamily="2" charset="0"/>
              </a:rPr>
              <a:t>belijar</a:t>
            </a:r>
            <a:r>
              <a:rPr lang="en-US" sz="4400" dirty="0">
                <a:latin typeface="Sitka Heading" panose="02000505000000020004" pitchFamily="2" charset="0"/>
              </a:rPr>
              <a:t>-a</a:t>
            </a:r>
          </a:p>
          <a:p>
            <a:pPr algn="l">
              <a:spcBef>
                <a:spcPts val="2800"/>
              </a:spcBef>
              <a:buSzPct val="100000"/>
              <a:tabLst>
                <a:tab pos="1430338" algn="l"/>
                <a:tab pos="5018088" algn="l"/>
                <a:tab pos="8510588" algn="l"/>
                <a:tab pos="12192000" algn="l"/>
              </a:tabLst>
              <a:defRPr sz="2800">
                <a:solidFill>
                  <a:srgbClr val="253957"/>
                </a:solidFill>
                <a:latin typeface="+mn-lt"/>
                <a:ea typeface="+mn-ea"/>
                <a:cs typeface="+mn-cs"/>
                <a:sym typeface="Arial Narrow"/>
              </a:defRPr>
            </a:pPr>
            <a:r>
              <a:rPr lang="ru-RU" sz="4400" dirty="0"/>
              <a:t>	</a:t>
            </a:r>
            <a:r>
              <a:rPr lang="en-US" sz="4400" dirty="0"/>
              <a:t>P.-POSS.2SG	go-PST[3SG]	car-LOC	B.-DAT</a:t>
            </a:r>
          </a:p>
          <a:p>
            <a:pPr algn="l">
              <a:spcBef>
                <a:spcPts val="2800"/>
              </a:spcBef>
              <a:buSzPct val="100000"/>
              <a:tabLst>
                <a:tab pos="1430338" algn="l"/>
                <a:tab pos="5018088" algn="l"/>
                <a:tab pos="8510588" algn="l"/>
                <a:tab pos="12192000" algn="l"/>
              </a:tabLst>
              <a:defRPr sz="2800">
                <a:solidFill>
                  <a:srgbClr val="253957"/>
                </a:solidFill>
                <a:latin typeface="+mn-lt"/>
                <a:ea typeface="+mn-ea"/>
                <a:cs typeface="+mn-cs"/>
                <a:sym typeface="Arial Narrow"/>
              </a:defRPr>
            </a:pPr>
            <a:r>
              <a:rPr lang="ru-RU" sz="4400" dirty="0"/>
              <a:t>	</a:t>
            </a:r>
            <a:r>
              <a:rPr lang="en-US" sz="4400" dirty="0"/>
              <a:t>‘</a:t>
            </a:r>
            <a:r>
              <a:rPr lang="ru-RU" sz="4400" dirty="0"/>
              <a:t>Павел ехал на машине в Белоярский. </a:t>
            </a:r>
            <a:r>
              <a:rPr lang="en-US" sz="4400" dirty="0"/>
              <a:t>&lt;</a:t>
            </a:r>
            <a:r>
              <a:rPr lang="ru-RU" sz="4400" dirty="0"/>
              <a:t>…</a:t>
            </a:r>
            <a:r>
              <a:rPr lang="en-US" sz="4400" dirty="0"/>
              <a:t>&gt;</a:t>
            </a:r>
            <a:r>
              <a:rPr lang="ru-RU" sz="4400" dirty="0"/>
              <a:t>’</a:t>
            </a:r>
          </a:p>
        </p:txBody>
      </p:sp>
      <p:sp>
        <p:nvSpPr>
          <p:cNvPr id="10" name="TextBox 9">
            <a:extLst>
              <a:ext uri="{FF2B5EF4-FFF2-40B4-BE49-F238E27FC236}">
                <a16:creationId xmlns:a16="http://schemas.microsoft.com/office/drawing/2014/main" id="{91F2B995-CA10-487D-9028-DD63B8212356}"/>
              </a:ext>
            </a:extLst>
          </p:cNvPr>
          <p:cNvSpPr txBox="1"/>
          <p:nvPr/>
        </p:nvSpPr>
        <p:spPr>
          <a:xfrm>
            <a:off x="1226606" y="10393122"/>
            <a:ext cx="21867655" cy="22166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b="1" dirty="0">
                <a:solidFill>
                  <a:srgbClr val="253957"/>
                </a:solidFill>
                <a:latin typeface="+mn-lt"/>
                <a:sym typeface="Arial Narrow"/>
              </a:rPr>
              <a:t>Гипотеза 2: </a:t>
            </a:r>
            <a:r>
              <a:rPr lang="ru-RU" sz="4400" dirty="0">
                <a:solidFill>
                  <a:srgbClr val="253957"/>
                </a:solidFill>
                <a:latin typeface="+mn-lt"/>
                <a:sym typeface="Arial Narrow"/>
              </a:rPr>
              <a:t>антропонимы в хантыйском — предикаты над индивидами </a:t>
            </a:r>
            <a:r>
              <a:rPr lang="en-US" sz="4400" i="1" dirty="0">
                <a:solidFill>
                  <a:srgbClr val="253957"/>
                </a:solidFill>
                <a:latin typeface="+mn-lt"/>
                <a:sym typeface="Arial Narrow"/>
              </a:rPr>
              <a:t>&lt;e, t&gt;</a:t>
            </a:r>
            <a:endParaRPr lang="en-US" sz="4400" dirty="0">
              <a:solidFill>
                <a:srgbClr val="253957"/>
              </a:solidFill>
              <a:latin typeface="+mn-lt"/>
              <a:sym typeface="Arial Narrow"/>
            </a:endParaRP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Им необходим артикль, чтобы обозначать индивидов</a:t>
            </a:r>
          </a:p>
        </p:txBody>
      </p:sp>
      <p:sp>
        <p:nvSpPr>
          <p:cNvPr id="11" name="Text Placeholder 2">
            <a:extLst>
              <a:ext uri="{FF2B5EF4-FFF2-40B4-BE49-F238E27FC236}">
                <a16:creationId xmlns:a16="http://schemas.microsoft.com/office/drawing/2014/main" id="{FA8279A5-CC78-41B4-B1F3-B317A5BB7A50}"/>
              </a:ext>
            </a:extLst>
          </p:cNvPr>
          <p:cNvSpPr txBox="1">
            <a:spLocks/>
          </p:cNvSpPr>
          <p:nvPr/>
        </p:nvSpPr>
        <p:spPr>
          <a:xfrm>
            <a:off x="18024648" y="1673424"/>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4425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Гипотеза 1: POSS.2SG как определённый артикль</a:t>
            </a:r>
          </a:p>
        </p:txBody>
      </p:sp>
      <p:sp>
        <p:nvSpPr>
          <p:cNvPr id="61" name="Заголовок основного текста"/>
          <p:cNvSpPr txBox="1"/>
          <p:nvPr/>
        </p:nvSpPr>
        <p:spPr>
          <a:xfrm>
            <a:off x="1201065" y="4392831"/>
            <a:ext cx="16073438" cy="981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a:spcBef>
                <a:spcPts val="600"/>
              </a:spcBef>
              <a:spcAft>
                <a:spcPts val="600"/>
              </a:spcAft>
            </a:pPr>
            <a:r>
              <a:rPr lang="ru-RU" dirty="0"/>
              <a:t>[Михайлов 2018]</a:t>
            </a:r>
          </a:p>
          <a:p>
            <a:endParaRPr lang="en-US" dirty="0"/>
          </a:p>
          <a:p>
            <a:pPr marL="857250" indent="-857250">
              <a:buAutoNum type="romanUcPeriod"/>
            </a:pPr>
            <a:endParaRPr lang="ru-RU"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6</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26751" y="7177232"/>
            <a:ext cx="21506375" cy="5952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spcBef>
                <a:spcPts val="2800"/>
              </a:spcBef>
              <a:buSzPct val="100000"/>
              <a:defRPr sz="2800">
                <a:solidFill>
                  <a:srgbClr val="253957"/>
                </a:solidFill>
                <a:latin typeface="+mn-lt"/>
                <a:ea typeface="+mn-ea"/>
                <a:cs typeface="+mn-cs"/>
                <a:sym typeface="Arial Narrow"/>
              </a:defRPr>
            </a:pPr>
            <a:r>
              <a:rPr lang="mn-MN" sz="4000" dirty="0">
                <a:sym typeface="Arial Narrow"/>
              </a:rPr>
              <a:t>“Обычай имянаречения у ханты и манси был связан с представлениями о душе — жизненной силе человека, которая отождествлялась с его именем. Назвать человека по имени означало привлечь к нему внимание злых духов. Поэтому </a:t>
            </a:r>
            <a:r>
              <a:rPr lang="mn-MN" sz="4000" b="1" dirty="0">
                <a:sym typeface="Arial Narrow"/>
              </a:rPr>
              <a:t>в быту было не принято называть друг друга по имени</a:t>
            </a:r>
            <a:r>
              <a:rPr lang="ru-RU" sz="4000" dirty="0">
                <a:sym typeface="Arial Narrow"/>
              </a:rPr>
              <a:t> [</a:t>
            </a:r>
            <a:r>
              <a:rPr lang="mn-MN" sz="4000" i="1" dirty="0">
                <a:sym typeface="Arial Narrow"/>
              </a:rPr>
              <a:t>выделение моё </a:t>
            </a:r>
            <a:r>
              <a:rPr lang="ru-RU" sz="4000" i="1" dirty="0">
                <a:sym typeface="Arial Narrow"/>
              </a:rPr>
              <a:t>— </a:t>
            </a:r>
            <a:r>
              <a:rPr lang="mn-MN" sz="4000" i="1" dirty="0">
                <a:sym typeface="Arial Narrow"/>
              </a:rPr>
              <a:t>С</a:t>
            </a:r>
            <a:r>
              <a:rPr lang="ru-RU" sz="4000" i="1" dirty="0">
                <a:sym typeface="Arial Narrow"/>
              </a:rPr>
              <a:t>М</a:t>
            </a:r>
            <a:r>
              <a:rPr lang="ru-RU" sz="4000" dirty="0">
                <a:sym typeface="Arial Narrow"/>
              </a:rPr>
              <a:t>]</a:t>
            </a:r>
            <a:r>
              <a:rPr lang="mn-MN" sz="4000" dirty="0">
                <a:sym typeface="Arial Narrow"/>
              </a:rPr>
              <a:t>: например, муж называл жену </a:t>
            </a:r>
            <a:r>
              <a:rPr lang="mn-MN" sz="4000" i="1" dirty="0">
                <a:sym typeface="Arial Narrow"/>
              </a:rPr>
              <a:t>анга</a:t>
            </a:r>
            <a:r>
              <a:rPr lang="mn-MN" sz="4000" dirty="0">
                <a:sym typeface="Arial Narrow"/>
              </a:rPr>
              <a:t> (мать), </a:t>
            </a:r>
            <a:r>
              <a:rPr lang="mn-MN" sz="4000" i="1" dirty="0">
                <a:sym typeface="Arial Narrow"/>
              </a:rPr>
              <a:t>ими</a:t>
            </a:r>
            <a:r>
              <a:rPr lang="mn-MN" sz="4000" dirty="0">
                <a:sym typeface="Arial Narrow"/>
              </a:rPr>
              <a:t> (женщина), жена мужа — </a:t>
            </a:r>
            <a:r>
              <a:rPr lang="mn-MN" sz="4000" i="1" dirty="0">
                <a:sym typeface="Arial Narrow"/>
              </a:rPr>
              <a:t>таха</a:t>
            </a:r>
            <a:r>
              <a:rPr lang="mn-MN" sz="4000" dirty="0">
                <a:sym typeface="Arial Narrow"/>
              </a:rPr>
              <a:t> (голубчик) или </a:t>
            </a:r>
            <a:r>
              <a:rPr lang="mn-MN" sz="4000" i="1" dirty="0">
                <a:sym typeface="Arial Narrow"/>
              </a:rPr>
              <a:t>ики</a:t>
            </a:r>
            <a:r>
              <a:rPr lang="mn-MN" sz="4000" dirty="0">
                <a:sym typeface="Arial Narrow"/>
              </a:rPr>
              <a:t> (мужчина, старик), парни и девушки называли друг друга </a:t>
            </a:r>
            <a:r>
              <a:rPr lang="mn-MN" sz="4000" i="1" dirty="0">
                <a:sym typeface="Arial Narrow"/>
              </a:rPr>
              <a:t>иднем</a:t>
            </a:r>
            <a:r>
              <a:rPr lang="mn-MN" sz="4000" dirty="0">
                <a:sym typeface="Arial Narrow"/>
              </a:rPr>
              <a:t> (друг, подружка). Нередко в семье друг друга называли по терминам родства (</a:t>
            </a:r>
            <a:r>
              <a:rPr lang="mn-MN" sz="4000" i="1" dirty="0">
                <a:sym typeface="Arial Narrow"/>
              </a:rPr>
              <a:t>асия</a:t>
            </a:r>
            <a:r>
              <a:rPr lang="mn-MN" sz="4000" dirty="0">
                <a:sym typeface="Arial Narrow"/>
              </a:rPr>
              <a:t> — отец, </a:t>
            </a:r>
            <a:r>
              <a:rPr lang="mn-MN" sz="4000" i="1" dirty="0">
                <a:sym typeface="Arial Narrow"/>
              </a:rPr>
              <a:t>ай пох </a:t>
            </a:r>
            <a:r>
              <a:rPr lang="mn-MN" sz="4000" dirty="0">
                <a:sym typeface="Arial Narrow"/>
              </a:rPr>
              <a:t>— маленький сын). </a:t>
            </a:r>
            <a:r>
              <a:rPr lang="ru-RU" sz="4000" dirty="0">
                <a:sym typeface="Arial Narrow"/>
              </a:rPr>
              <a:t>&lt;…&gt;</a:t>
            </a:r>
            <a:r>
              <a:rPr lang="mn-MN" sz="4000" dirty="0">
                <a:sym typeface="Arial Narrow"/>
              </a:rPr>
              <a:t> В случае частой смертности в семье ребёнка стремились укрыть под наиболее неприятным именем, которое не привлечёт злых духов, например «</a:t>
            </a:r>
            <a:r>
              <a:rPr lang="mn-MN" sz="4000" i="1" dirty="0">
                <a:sym typeface="Arial Narrow"/>
              </a:rPr>
              <a:t>Мусор</a:t>
            </a:r>
            <a:r>
              <a:rPr lang="mn-MN" sz="4000" dirty="0">
                <a:sym typeface="Arial Narrow"/>
              </a:rPr>
              <a:t>» или «</a:t>
            </a:r>
            <a:r>
              <a:rPr lang="mn-MN" sz="4000" i="1" dirty="0">
                <a:sym typeface="Arial Narrow"/>
              </a:rPr>
              <a:t>Мясная муха</a:t>
            </a:r>
            <a:r>
              <a:rPr lang="mn-MN" sz="4000" dirty="0">
                <a:sym typeface="Arial Narrow"/>
              </a:rPr>
              <a:t>». </a:t>
            </a:r>
            <a:r>
              <a:rPr lang="ru-RU" sz="4000" dirty="0">
                <a:sym typeface="Arial Narrow"/>
              </a:rPr>
              <a:t>&lt;…&gt; </a:t>
            </a:r>
            <a:r>
              <a:rPr lang="mn-MN" sz="4000" b="1" dirty="0">
                <a:sym typeface="Arial Narrow"/>
              </a:rPr>
              <a:t>После крещения Севера роль таких И. о.</a:t>
            </a:r>
            <a:r>
              <a:rPr lang="mn-MN" sz="4000" dirty="0">
                <a:sym typeface="Arial Narrow"/>
              </a:rPr>
              <a:t> </a:t>
            </a:r>
            <a:r>
              <a:rPr lang="ru-RU" sz="4000" dirty="0">
                <a:sym typeface="Arial Narrow"/>
              </a:rPr>
              <a:t>[</a:t>
            </a:r>
            <a:r>
              <a:rPr lang="mn-MN" sz="4000" i="1" dirty="0">
                <a:sym typeface="Arial Narrow"/>
              </a:rPr>
              <a:t>имён охранительных </a:t>
            </a:r>
            <a:r>
              <a:rPr lang="ru-RU" sz="4000" dirty="0">
                <a:sym typeface="Arial Narrow"/>
              </a:rPr>
              <a:t>— </a:t>
            </a:r>
            <a:r>
              <a:rPr lang="mn-MN" sz="4000" i="1" dirty="0">
                <a:sym typeface="Arial Narrow"/>
              </a:rPr>
              <a:t>СМ</a:t>
            </a:r>
            <a:r>
              <a:rPr lang="ru-RU" sz="4000" dirty="0">
                <a:sym typeface="Arial Narrow"/>
              </a:rPr>
              <a:t>] </a:t>
            </a:r>
            <a:r>
              <a:rPr lang="mn-MN" sz="4000" b="1" dirty="0">
                <a:sym typeface="Arial Narrow"/>
              </a:rPr>
              <a:t>стали играть христианские имена</a:t>
            </a:r>
            <a:r>
              <a:rPr lang="mn-MN" sz="4000" dirty="0">
                <a:sym typeface="Arial Narrow"/>
              </a:rPr>
              <a:t>.”</a:t>
            </a:r>
            <a:r>
              <a:rPr lang="ru-RU" sz="4000" dirty="0">
                <a:sym typeface="Arial Narrow"/>
              </a:rPr>
              <a:t> [Соколова 1980]</a:t>
            </a:r>
            <a:endParaRPr lang="ru-RU" sz="6000"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226606" y="5641398"/>
            <a:ext cx="21867655" cy="11804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b="1" dirty="0">
                <a:solidFill>
                  <a:srgbClr val="253957"/>
                </a:solidFill>
                <a:latin typeface="+mn-lt"/>
                <a:sym typeface="Arial Narrow"/>
              </a:rPr>
              <a:t>Гипотеза 2: </a:t>
            </a:r>
            <a:r>
              <a:rPr lang="ru-RU" sz="4400" dirty="0">
                <a:solidFill>
                  <a:srgbClr val="253957"/>
                </a:solidFill>
                <a:latin typeface="+mn-lt"/>
                <a:sym typeface="Arial Narrow"/>
              </a:rPr>
              <a:t>антропонимы в хантыйском — предикаты над индивидами </a:t>
            </a:r>
            <a:r>
              <a:rPr lang="en-US" sz="4400" i="1" dirty="0">
                <a:solidFill>
                  <a:srgbClr val="253957"/>
                </a:solidFill>
                <a:latin typeface="+mn-lt"/>
                <a:sym typeface="Arial Narrow"/>
              </a:rPr>
              <a:t>&lt;e, t&gt;</a:t>
            </a:r>
            <a:endParaRPr lang="ru-RU" sz="4400" i="1" dirty="0">
              <a:solidFill>
                <a:srgbClr val="253957"/>
              </a:solidFill>
              <a:latin typeface="+mn-lt"/>
              <a:sym typeface="Arial Narrow"/>
            </a:endParaRPr>
          </a:p>
        </p:txBody>
      </p:sp>
      <p:sp>
        <p:nvSpPr>
          <p:cNvPr id="11" name="Text Placeholder 2">
            <a:extLst>
              <a:ext uri="{FF2B5EF4-FFF2-40B4-BE49-F238E27FC236}">
                <a16:creationId xmlns:a16="http://schemas.microsoft.com/office/drawing/2014/main" id="{052694C9-4358-44D7-BE10-CA131387FFB4}"/>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0432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Гипотеза 1: POSS.2SG как определённый артикль</a:t>
            </a:r>
          </a:p>
        </p:txBody>
      </p:sp>
      <p:sp>
        <p:nvSpPr>
          <p:cNvPr id="61" name="Заголовок основного текста"/>
          <p:cNvSpPr txBox="1"/>
          <p:nvPr/>
        </p:nvSpPr>
        <p:spPr>
          <a:xfrm>
            <a:off x="1201065" y="4392831"/>
            <a:ext cx="16073438" cy="981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a:spcBef>
                <a:spcPts val="600"/>
              </a:spcBef>
              <a:spcAft>
                <a:spcPts val="600"/>
              </a:spcAft>
            </a:pPr>
            <a:r>
              <a:rPr lang="ru-RU" dirty="0"/>
              <a:t>[Михайлов 2018]</a:t>
            </a:r>
          </a:p>
          <a:p>
            <a:endParaRPr lang="en-US" dirty="0"/>
          </a:p>
          <a:p>
            <a:pPr marL="857250" indent="-857250">
              <a:buAutoNum type="romanUcPeriod"/>
            </a:pPr>
            <a:endParaRPr lang="ru-RU"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7</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26751" y="7177232"/>
            <a:ext cx="21506375" cy="16969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marL="571500" indent="-571500" algn="l">
              <a:spcBef>
                <a:spcPts val="2800"/>
              </a:spcBef>
              <a:buSzPct val="100000"/>
              <a:buFont typeface="Arial" panose="020B0604020202020204" pitchFamily="34" charset="0"/>
              <a:buChar char="•"/>
              <a:defRPr sz="2800">
                <a:solidFill>
                  <a:srgbClr val="253957"/>
                </a:solidFill>
                <a:latin typeface="+mn-lt"/>
                <a:ea typeface="+mn-ea"/>
                <a:cs typeface="+mn-cs"/>
                <a:sym typeface="Arial Narrow"/>
              </a:defRPr>
            </a:pPr>
            <a:r>
              <a:rPr lang="ru-RU" sz="4400" dirty="0">
                <a:sym typeface="Arial Narrow"/>
              </a:rPr>
              <a:t>христианские имена переняли семантический тип традиционных имён охранительных (существительных)</a:t>
            </a:r>
            <a:endParaRPr lang="ru-RU" sz="6600"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226606" y="5641398"/>
            <a:ext cx="21867655" cy="11804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4400" b="1" dirty="0">
                <a:solidFill>
                  <a:srgbClr val="253957"/>
                </a:solidFill>
                <a:latin typeface="+mn-lt"/>
                <a:sym typeface="Arial Narrow"/>
              </a:rPr>
              <a:t>Гипотеза 2: </a:t>
            </a:r>
            <a:r>
              <a:rPr lang="ru-RU" sz="4400" dirty="0">
                <a:solidFill>
                  <a:srgbClr val="253957"/>
                </a:solidFill>
                <a:latin typeface="+mn-lt"/>
                <a:sym typeface="Arial Narrow"/>
              </a:rPr>
              <a:t>антропонимы в хантыйском — предикаты над индивидами </a:t>
            </a:r>
            <a:r>
              <a:rPr lang="en-US" sz="4400" i="1" dirty="0">
                <a:solidFill>
                  <a:srgbClr val="253957"/>
                </a:solidFill>
                <a:latin typeface="+mn-lt"/>
                <a:sym typeface="Arial Narrow"/>
              </a:rPr>
              <a:t>&lt;e, t&gt;</a:t>
            </a:r>
            <a:endParaRPr lang="ru-RU" sz="4400" i="1" dirty="0">
              <a:solidFill>
                <a:srgbClr val="253957"/>
              </a:solidFill>
              <a:latin typeface="+mn-lt"/>
              <a:sym typeface="Arial Narrow"/>
            </a:endParaRPr>
          </a:p>
        </p:txBody>
      </p:sp>
      <p:sp>
        <p:nvSpPr>
          <p:cNvPr id="11" name="Text Placeholder 2">
            <a:extLst>
              <a:ext uri="{FF2B5EF4-FFF2-40B4-BE49-F238E27FC236}">
                <a16:creationId xmlns:a16="http://schemas.microsoft.com/office/drawing/2014/main" id="{EF8503C2-9B7B-4EF7-9A58-27C299065525}"/>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192631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Проблемы для гипотезы 1</a:t>
            </a:r>
          </a:p>
        </p:txBody>
      </p:sp>
      <p:sp>
        <p:nvSpPr>
          <p:cNvPr id="61" name="Заголовок основного текста"/>
          <p:cNvSpPr txBox="1"/>
          <p:nvPr/>
        </p:nvSpPr>
        <p:spPr>
          <a:xfrm>
            <a:off x="1201065" y="4392831"/>
            <a:ext cx="16073438" cy="9818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t"/>
          <a:lstStyle>
            <a:lvl1pPr algn="l">
              <a:defRPr sz="4200" b="1">
                <a:solidFill>
                  <a:srgbClr val="253957"/>
                </a:solidFill>
                <a:latin typeface="+mn-lt"/>
                <a:ea typeface="+mn-ea"/>
                <a:cs typeface="+mn-cs"/>
                <a:sym typeface="Arial Narrow"/>
              </a:defRPr>
            </a:lvl1pPr>
          </a:lstStyle>
          <a:p>
            <a:pPr>
              <a:spcBef>
                <a:spcPts val="600"/>
              </a:spcBef>
              <a:spcAft>
                <a:spcPts val="600"/>
              </a:spcAft>
            </a:pPr>
            <a:r>
              <a:rPr lang="ru-RU" dirty="0"/>
              <a:t>[Михайлов 2018]</a:t>
            </a:r>
          </a:p>
          <a:p>
            <a:endParaRPr lang="en-US" dirty="0"/>
          </a:p>
          <a:p>
            <a:pPr marL="857250" indent="-857250">
              <a:buAutoNum type="romanUcPeriod"/>
            </a:pPr>
            <a:endParaRPr lang="ru-RU" dirty="0"/>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8</a:t>
            </a:fld>
            <a:endParaRPr lang="ru-RU" sz="3600" b="1" dirty="0"/>
          </a:p>
        </p:txBody>
      </p:sp>
      <p:sp>
        <p:nvSpPr>
          <p:cNvPr id="8"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id="{2833A86A-27F7-499F-8458-43ECED35B90E}"/>
              </a:ext>
            </a:extLst>
          </p:cNvPr>
          <p:cNvSpPr txBox="1"/>
          <p:nvPr/>
        </p:nvSpPr>
        <p:spPr>
          <a:xfrm>
            <a:off x="1226751" y="7177232"/>
            <a:ext cx="21506375" cy="43242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defTabSz="831850">
              <a:spcBef>
                <a:spcPts val="2800"/>
              </a:spcBef>
              <a:buSzPct val="100000"/>
              <a:tabLst>
                <a:tab pos="1430338" algn="l"/>
                <a:tab pos="3587750" algn="l"/>
                <a:tab pos="4384675" algn="l"/>
                <a:tab pos="9331325" algn="l"/>
                <a:tab pos="11558588" algn="l"/>
              </a:tabLst>
              <a:defRPr sz="2800">
                <a:solidFill>
                  <a:srgbClr val="253957"/>
                </a:solidFill>
                <a:latin typeface="+mn-lt"/>
                <a:ea typeface="+mn-ea"/>
                <a:cs typeface="+mn-cs"/>
                <a:sym typeface="Arial Narrow"/>
              </a:defRPr>
            </a:pPr>
            <a:r>
              <a:rPr lang="en-US" sz="4400" dirty="0"/>
              <a:t>(</a:t>
            </a:r>
            <a:r>
              <a:rPr lang="ru-RU" sz="4400" dirty="0"/>
              <a:t>4</a:t>
            </a:r>
            <a:r>
              <a:rPr lang="en-US" sz="4400" dirty="0"/>
              <a:t>)	</a:t>
            </a:r>
            <a:r>
              <a:rPr lang="en-US" sz="4400" b="1" dirty="0" err="1">
                <a:latin typeface="Sitka Heading" panose="02000505000000020004" pitchFamily="2" charset="0"/>
              </a:rPr>
              <a:t>kătˊi-jət</a:t>
            </a:r>
            <a:r>
              <a:rPr lang="en-US" sz="4400" dirty="0">
                <a:latin typeface="Sitka Heading" panose="02000505000000020004" pitchFamily="2" charset="0"/>
              </a:rPr>
              <a:t>	/	</a:t>
            </a:r>
            <a:r>
              <a:rPr lang="en-US" sz="4400" b="1" baseline="30000" dirty="0" err="1">
                <a:latin typeface="Sitka Heading" panose="02000505000000020004" pitchFamily="2" charset="0"/>
              </a:rPr>
              <a:t>OK</a:t>
            </a:r>
            <a:r>
              <a:rPr lang="en-US" sz="4400" b="1" dirty="0" err="1">
                <a:latin typeface="Sitka Heading" panose="02000505000000020004" pitchFamily="2" charset="0"/>
              </a:rPr>
              <a:t>kătˊi</a:t>
            </a:r>
            <a:r>
              <a:rPr lang="en-US" sz="4400" b="1" dirty="0">
                <a:latin typeface="Sitka Heading" panose="02000505000000020004" pitchFamily="2" charset="0"/>
              </a:rPr>
              <a:t>-</a:t>
            </a:r>
            <a:r>
              <a:rPr lang="el-GR" sz="4400" b="1" dirty="0">
                <a:latin typeface="Sitka Heading" panose="02000505000000020004" pitchFamily="2" charset="0"/>
              </a:rPr>
              <a:t>λ-</a:t>
            </a:r>
            <a:r>
              <a:rPr lang="en-US" sz="4400" b="1" dirty="0">
                <a:latin typeface="Sitka Heading" panose="02000505000000020004" pitchFamily="2" charset="0"/>
              </a:rPr>
              <a:t>an</a:t>
            </a:r>
            <a:r>
              <a:rPr lang="en-US" sz="4400" dirty="0">
                <a:latin typeface="Sitka Heading" panose="02000505000000020004" pitchFamily="2" charset="0"/>
              </a:rPr>
              <a:t>	nu</a:t>
            </a:r>
            <a:r>
              <a:rPr lang="el-GR" sz="4400" dirty="0">
                <a:latin typeface="Sitka Heading" panose="02000505000000020004" pitchFamily="2" charset="0"/>
              </a:rPr>
              <a:t>χ	</a:t>
            </a:r>
            <a:r>
              <a:rPr lang="en-US" sz="4400" dirty="0">
                <a:latin typeface="Sitka Heading" panose="02000505000000020004" pitchFamily="2" charset="0"/>
              </a:rPr>
              <a:t>pit-s-</a:t>
            </a:r>
            <a:r>
              <a:rPr lang="en-US" sz="4400" dirty="0" err="1">
                <a:latin typeface="Sitka Heading" panose="02000505000000020004" pitchFamily="2" charset="0"/>
              </a:rPr>
              <a:t>ət</a:t>
            </a:r>
            <a:endParaRPr lang="en-US" sz="4400" dirty="0">
              <a:latin typeface="Sitka Heading" panose="02000505000000020004" pitchFamily="2" charset="0"/>
            </a:endParaRPr>
          </a:p>
          <a:p>
            <a:pPr algn="l" defTabSz="831850">
              <a:spcBef>
                <a:spcPts val="2800"/>
              </a:spcBef>
              <a:buSzPct val="100000"/>
              <a:tabLst>
                <a:tab pos="1430338" algn="l"/>
                <a:tab pos="3587750" algn="l"/>
                <a:tab pos="4384675" algn="l"/>
                <a:tab pos="9331325" algn="l"/>
                <a:tab pos="11558588" algn="l"/>
              </a:tabLst>
              <a:defRPr sz="2800">
                <a:solidFill>
                  <a:srgbClr val="253957"/>
                </a:solidFill>
                <a:latin typeface="+mn-lt"/>
                <a:ea typeface="+mn-ea"/>
                <a:cs typeface="+mn-cs"/>
                <a:sym typeface="Arial Narrow"/>
              </a:defRPr>
            </a:pPr>
            <a:r>
              <a:rPr lang="ru-RU" sz="4400" dirty="0"/>
              <a:t>	кот-</a:t>
            </a:r>
            <a:r>
              <a:rPr lang="en-US" sz="4400" dirty="0"/>
              <a:t>PL	/	</a:t>
            </a:r>
            <a:r>
              <a:rPr lang="ru-RU" sz="4400" dirty="0"/>
              <a:t>кот-</a:t>
            </a:r>
            <a:r>
              <a:rPr lang="en-US" sz="4400" dirty="0"/>
              <a:t>PL-POSS.2SG	</a:t>
            </a:r>
            <a:r>
              <a:rPr lang="ru-RU" sz="4400" dirty="0"/>
              <a:t>вверх	стать-</a:t>
            </a:r>
            <a:r>
              <a:rPr lang="en-US" sz="4400" dirty="0"/>
              <a:t>PST-3PL</a:t>
            </a:r>
          </a:p>
          <a:p>
            <a:pPr algn="l" defTabSz="831850">
              <a:spcBef>
                <a:spcPts val="2800"/>
              </a:spcBef>
              <a:buSzPct val="100000"/>
              <a:tabLst>
                <a:tab pos="1430338" algn="l"/>
                <a:tab pos="3587750" algn="l"/>
                <a:tab pos="4384675" algn="l"/>
                <a:tab pos="9331325" algn="l"/>
                <a:tab pos="11558588" algn="l"/>
              </a:tabLst>
              <a:defRPr sz="2800">
                <a:solidFill>
                  <a:srgbClr val="253957"/>
                </a:solidFill>
                <a:latin typeface="+mn-lt"/>
                <a:ea typeface="+mn-ea"/>
                <a:cs typeface="+mn-cs"/>
                <a:sym typeface="Arial Narrow"/>
              </a:defRPr>
            </a:pPr>
            <a:r>
              <a:rPr lang="ru-RU" sz="4400" dirty="0"/>
              <a:t>	</a:t>
            </a:r>
            <a:r>
              <a:rPr lang="en-US" sz="4400" dirty="0"/>
              <a:t>&lt;</a:t>
            </a:r>
            <a:r>
              <a:rPr lang="ru-RU" sz="4400" dirty="0"/>
              <a:t>Две собаки и три кошки дрались.&gt; ‘Кошки [∅/</a:t>
            </a:r>
            <a:r>
              <a:rPr lang="en-US" sz="4400" dirty="0"/>
              <a:t>POSS] </a:t>
            </a:r>
            <a:r>
              <a:rPr lang="ru-RU" sz="4400" dirty="0"/>
              <a:t>победили.’</a:t>
            </a:r>
          </a:p>
          <a:p>
            <a:pPr algn="l">
              <a:spcBef>
                <a:spcPts val="2800"/>
              </a:spcBef>
              <a:buSzPct val="100000"/>
              <a:defRPr sz="2800">
                <a:solidFill>
                  <a:srgbClr val="253957"/>
                </a:solidFill>
                <a:latin typeface="+mn-lt"/>
                <a:ea typeface="+mn-ea"/>
                <a:cs typeface="+mn-cs"/>
                <a:sym typeface="Arial Narrow"/>
              </a:defRPr>
            </a:pPr>
            <a:endParaRPr lang="ru-RU" sz="4400"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226606" y="5641398"/>
            <a:ext cx="21867655" cy="11804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i="1" dirty="0">
                <a:solidFill>
                  <a:srgbClr val="253957"/>
                </a:solidFill>
                <a:latin typeface="+mn-lt"/>
                <a:sym typeface="Arial Narrow"/>
              </a:rPr>
              <a:t>-</a:t>
            </a:r>
            <a:r>
              <a:rPr lang="en-US" sz="4400" i="1" dirty="0" err="1">
                <a:solidFill>
                  <a:srgbClr val="253957"/>
                </a:solidFill>
                <a:latin typeface="+mn-lt"/>
                <a:sym typeface="Arial Narrow"/>
              </a:rPr>
              <a:t>en</a:t>
            </a:r>
            <a:r>
              <a:rPr lang="en-US" sz="4400" dirty="0">
                <a:solidFill>
                  <a:srgbClr val="253957"/>
                </a:solidFill>
                <a:latin typeface="+mn-lt"/>
                <a:sym typeface="Arial Narrow"/>
              </a:rPr>
              <a:t> </a:t>
            </a:r>
            <a:r>
              <a:rPr lang="ru-RU" sz="4400" dirty="0">
                <a:solidFill>
                  <a:srgbClr val="253957"/>
                </a:solidFill>
                <a:latin typeface="+mn-lt"/>
                <a:sym typeface="Arial Narrow"/>
              </a:rPr>
              <a:t>не всегда обязателен при последующих упоминаниях референта</a:t>
            </a:r>
            <a:endParaRPr lang="ru-RU" sz="4400" i="1" dirty="0">
              <a:solidFill>
                <a:srgbClr val="253957"/>
              </a:solidFill>
              <a:latin typeface="+mn-lt"/>
              <a:sym typeface="Arial Narrow"/>
            </a:endParaRPr>
          </a:p>
        </p:txBody>
      </p:sp>
      <p:sp>
        <p:nvSpPr>
          <p:cNvPr id="11" name="Text Placeholder 2">
            <a:extLst>
              <a:ext uri="{FF2B5EF4-FFF2-40B4-BE49-F238E27FC236}">
                <a16:creationId xmlns:a16="http://schemas.microsoft.com/office/drawing/2014/main" id="{84B9675B-4527-4CF7-A67C-A02EC11B4972}"/>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14971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21506372" cy="2313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a:t>Проблемы для гипотезы 1</a:t>
            </a:r>
          </a:p>
        </p:txBody>
      </p:sp>
      <p:sp>
        <p:nvSpPr>
          <p:cNvPr id="62" name="Название подразделения, лаборатории, факультета и т.д."/>
          <p:cNvSpPr txBox="1"/>
          <p:nvPr/>
        </p:nvSpPr>
        <p:spPr>
          <a:xfrm>
            <a:off x="11338744" y="942364"/>
            <a:ext cx="11366416" cy="513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rPr lang="ru-RU" dirty="0"/>
              <a:t>Научно-учебная лаборатория по формальным моделям в лингвистике, НИУ ВШЭ</a:t>
            </a:r>
          </a:p>
        </p:txBody>
      </p:sp>
      <p:pic>
        <p:nvPicPr>
          <p:cNvPr id="63" name="Изображение" descr="Изображение"/>
          <p:cNvPicPr>
            <a:picLocks noChangeAspect="1"/>
          </p:cNvPicPr>
          <p:nvPr/>
        </p:nvPicPr>
        <p:blipFill>
          <a:blip r:embed="rId2"/>
          <a:stretch>
            <a:fillRect/>
          </a:stretch>
        </p:blipFill>
        <p:spPr>
          <a:xfrm>
            <a:off x="1226606" y="586180"/>
            <a:ext cx="1199579" cy="1199579"/>
          </a:xfrm>
          <a:prstGeom prst="rect">
            <a:avLst/>
          </a:prstGeom>
          <a:ln w="12700">
            <a:miter lim="400000"/>
          </a:ln>
        </p:spPr>
      </p:pic>
      <p:sp>
        <p:nvSpPr>
          <p:cNvPr id="3" name="Slide Number Placeholder 2">
            <a:extLst>
              <a:ext uri="{FF2B5EF4-FFF2-40B4-BE49-F238E27FC236}">
                <a16:creationId xmlns:a16="http://schemas.microsoft.com/office/drawing/2014/main" id="{384AC216-0CFD-4CCC-8C51-FFE25573C278}"/>
              </a:ext>
            </a:extLst>
          </p:cNvPr>
          <p:cNvSpPr>
            <a:spLocks noGrp="1"/>
          </p:cNvSpPr>
          <p:nvPr>
            <p:ph type="sldNum" sz="quarter" idx="2"/>
          </p:nvPr>
        </p:nvSpPr>
        <p:spPr>
          <a:xfrm>
            <a:off x="23794344" y="13010554"/>
            <a:ext cx="400750" cy="698267"/>
          </a:xfrm>
        </p:spPr>
        <p:txBody>
          <a:bodyPr/>
          <a:lstStyle/>
          <a:p>
            <a:fld id="{2850B140-8C39-4B11-99BD-FBD26618EADD}" type="slidenum">
              <a:rPr lang="ru-RU" sz="3600" b="1" smtClean="0"/>
              <a:t>9</a:t>
            </a:fld>
            <a:endParaRPr lang="ru-RU" sz="3600" b="1" dirty="0"/>
          </a:p>
        </p:txBody>
      </p:sp>
      <p:sp>
        <p:nvSpPr>
          <p:cNvPr id="10" name="TextBox 9">
            <a:extLst>
              <a:ext uri="{FF2B5EF4-FFF2-40B4-BE49-F238E27FC236}">
                <a16:creationId xmlns:a16="http://schemas.microsoft.com/office/drawing/2014/main" id="{91F2B995-CA10-487D-9028-DD63B8212356}"/>
              </a:ext>
            </a:extLst>
          </p:cNvPr>
          <p:cNvSpPr txBox="1"/>
          <p:nvPr/>
        </p:nvSpPr>
        <p:spPr>
          <a:xfrm>
            <a:off x="1226606" y="5123308"/>
            <a:ext cx="21867655" cy="66999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t">
            <a:spAutoFit/>
          </a:bodyPr>
          <a:lstStyle/>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r>
              <a:rPr lang="en-US" sz="4400" i="1" dirty="0">
                <a:solidFill>
                  <a:srgbClr val="253957"/>
                </a:solidFill>
                <a:latin typeface="+mn-lt"/>
                <a:sym typeface="Arial Narrow"/>
              </a:rPr>
              <a:t>-</a:t>
            </a:r>
            <a:r>
              <a:rPr lang="en-US" sz="4400" i="1" dirty="0" err="1">
                <a:solidFill>
                  <a:srgbClr val="253957"/>
                </a:solidFill>
                <a:latin typeface="+mn-lt"/>
                <a:sym typeface="Arial Narrow"/>
              </a:rPr>
              <a:t>en</a:t>
            </a:r>
            <a:r>
              <a:rPr lang="en-US" sz="4400" dirty="0">
                <a:solidFill>
                  <a:srgbClr val="253957"/>
                </a:solidFill>
                <a:latin typeface="+mn-lt"/>
                <a:sym typeface="Arial Narrow"/>
              </a:rPr>
              <a:t> </a:t>
            </a:r>
            <a:r>
              <a:rPr lang="ru-RU" sz="4400" b="1" dirty="0">
                <a:solidFill>
                  <a:srgbClr val="253957"/>
                </a:solidFill>
                <a:latin typeface="+mn-lt"/>
                <a:sym typeface="Arial Narrow"/>
              </a:rPr>
              <a:t>не обязателен </a:t>
            </a:r>
            <a:r>
              <a:rPr lang="ru-RU" sz="4400" dirty="0">
                <a:solidFill>
                  <a:srgbClr val="253957"/>
                </a:solidFill>
                <a:latin typeface="+mn-lt"/>
                <a:sym typeface="Arial Narrow"/>
              </a:rPr>
              <a:t>при существительных, но </a:t>
            </a:r>
            <a:r>
              <a:rPr lang="ru-RU" sz="4400" b="1" dirty="0">
                <a:solidFill>
                  <a:srgbClr val="253957"/>
                </a:solidFill>
                <a:latin typeface="+mn-lt"/>
                <a:sym typeface="Arial Narrow"/>
              </a:rPr>
              <a:t>обязателен </a:t>
            </a:r>
            <a:r>
              <a:rPr lang="ru-RU" sz="4400" dirty="0">
                <a:solidFill>
                  <a:srgbClr val="253957"/>
                </a:solidFill>
                <a:latin typeface="+mn-lt"/>
                <a:sym typeface="Arial Narrow"/>
              </a:rPr>
              <a:t>при антропонимах</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почему?</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разница явно не в семантическом типе!</a:t>
            </a:r>
          </a:p>
          <a:p>
            <a:pPr marL="571500" lvl="0" indent="-571500" algn="l">
              <a:spcBef>
                <a:spcPts val="2800"/>
              </a:spcBef>
              <a:buSzPct val="100000"/>
              <a:buFont typeface="Arial" panose="020B0604020202020204" pitchFamily="34" charset="0"/>
              <a:buChar char="•"/>
              <a:tabLst>
                <a:tab pos="1430338" algn="l"/>
                <a:tab pos="5018088" algn="l"/>
              </a:tabLst>
              <a:defRPr sz="2800">
                <a:solidFill>
                  <a:srgbClr val="253957"/>
                </a:solidFill>
                <a:latin typeface="+mn-lt"/>
                <a:ea typeface="+mn-ea"/>
                <a:cs typeface="+mn-cs"/>
                <a:sym typeface="Arial Narrow"/>
              </a:defRPr>
            </a:pPr>
            <a:r>
              <a:rPr lang="ru-RU" sz="4400" dirty="0">
                <a:solidFill>
                  <a:srgbClr val="253957"/>
                </a:solidFill>
                <a:latin typeface="+mn-lt"/>
                <a:sym typeface="Arial Narrow"/>
              </a:rPr>
              <a:t>(и то, и то согласно Г2 тип </a:t>
            </a:r>
            <a:r>
              <a:rPr lang="en-US" sz="4400" dirty="0">
                <a:solidFill>
                  <a:srgbClr val="253957"/>
                </a:solidFill>
                <a:latin typeface="+mn-lt"/>
                <a:sym typeface="Arial Narrow"/>
              </a:rPr>
              <a:t>&lt;</a:t>
            </a:r>
            <a:r>
              <a:rPr lang="en-US" sz="4400" i="1" dirty="0">
                <a:solidFill>
                  <a:srgbClr val="253957"/>
                </a:solidFill>
                <a:latin typeface="+mn-lt"/>
                <a:sym typeface="Arial Narrow"/>
              </a:rPr>
              <a:t>e, t&gt;</a:t>
            </a:r>
            <a:r>
              <a:rPr lang="en-US" sz="4400" dirty="0">
                <a:solidFill>
                  <a:srgbClr val="253957"/>
                </a:solidFill>
                <a:latin typeface="+mn-lt"/>
                <a:sym typeface="Arial Narrow"/>
              </a:rPr>
              <a:t>)</a:t>
            </a:r>
            <a:endParaRPr lang="ru-RU" sz="4400" dirty="0">
              <a:solidFill>
                <a:srgbClr val="253957"/>
              </a:solidFill>
              <a:latin typeface="+mn-lt"/>
              <a:sym typeface="Arial Narrow"/>
            </a:endParaRPr>
          </a:p>
          <a:p>
            <a:pPr lvl="0" algn="l">
              <a:spcBef>
                <a:spcPts val="2800"/>
              </a:spcBef>
              <a:buSzPct val="100000"/>
              <a:tabLst>
                <a:tab pos="1430338" algn="l"/>
                <a:tab pos="5018088" algn="l"/>
              </a:tabLst>
              <a:defRPr sz="2800">
                <a:solidFill>
                  <a:srgbClr val="253957"/>
                </a:solidFill>
                <a:latin typeface="+mn-lt"/>
                <a:ea typeface="+mn-ea"/>
                <a:cs typeface="+mn-cs"/>
                <a:sym typeface="Arial Narrow"/>
              </a:defRPr>
            </a:pPr>
            <a:endParaRPr lang="ru-RU" sz="4400" dirty="0">
              <a:solidFill>
                <a:srgbClr val="253957"/>
              </a:solidFill>
              <a:latin typeface="+mn-lt"/>
              <a:sym typeface="Arial Narrow"/>
            </a:endParaRPr>
          </a:p>
          <a:p>
            <a:pPr lvl="0">
              <a:spcBef>
                <a:spcPts val="2800"/>
              </a:spcBef>
              <a:buSzPct val="100000"/>
              <a:tabLst>
                <a:tab pos="1430338" algn="l"/>
                <a:tab pos="5018088" algn="l"/>
              </a:tabLst>
              <a:defRPr sz="2800">
                <a:solidFill>
                  <a:srgbClr val="253957"/>
                </a:solidFill>
                <a:latin typeface="+mn-lt"/>
                <a:ea typeface="+mn-ea"/>
                <a:cs typeface="+mn-cs"/>
                <a:sym typeface="Arial Narrow"/>
              </a:defRPr>
            </a:pPr>
            <a:r>
              <a:rPr lang="ru-RU" sz="6600" b="1" dirty="0">
                <a:solidFill>
                  <a:srgbClr val="253957"/>
                </a:solidFill>
                <a:latin typeface="+mn-lt"/>
                <a:sym typeface="Arial Narrow"/>
              </a:rPr>
              <a:t>Гипотеза 1 неверна!</a:t>
            </a:r>
          </a:p>
        </p:txBody>
      </p:sp>
      <p:sp>
        <p:nvSpPr>
          <p:cNvPr id="8" name="Text Placeholder 2">
            <a:extLst>
              <a:ext uri="{FF2B5EF4-FFF2-40B4-BE49-F238E27FC236}">
                <a16:creationId xmlns:a16="http://schemas.microsoft.com/office/drawing/2014/main" id="{4CA5100F-0692-41E1-82A9-A57AEE5BE1E1}"/>
              </a:ext>
            </a:extLst>
          </p:cNvPr>
          <p:cNvSpPr txBox="1">
            <a:spLocks/>
          </p:cNvSpPr>
          <p:nvPr/>
        </p:nvSpPr>
        <p:spPr>
          <a:xfrm>
            <a:off x="18024648" y="1674833"/>
            <a:ext cx="7779271" cy="1079458"/>
          </a:xfrm>
          <a:prstGeom prst="rect">
            <a:avLst/>
          </a:prstGeom>
        </p:spPr>
        <p:txBody>
          <a:bodyPr/>
          <a:lst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a:lstStyle>
          <a:p>
            <a:pPr marL="0" indent="0" hangingPunct="1">
              <a:buNone/>
            </a:pPr>
            <a:r>
              <a:rPr lang="ru-RU" sz="3200" dirty="0">
                <a:solidFill>
                  <a:schemeClr val="tx1">
                    <a:lumMod val="65000"/>
                    <a:lumOff val="35000"/>
                  </a:schemeClr>
                </a:solidFill>
                <a:latin typeface="Arial" panose="020B0604020202020204" pitchFamily="34" charset="0"/>
                <a:cs typeface="Arial" panose="020B0604020202020204" pitchFamily="34" charset="0"/>
              </a:rPr>
              <a:t>Скачать</a:t>
            </a:r>
            <a:r>
              <a:rPr lang="en-US" sz="3200" dirty="0">
                <a:solidFill>
                  <a:schemeClr val="tx1">
                    <a:lumMod val="65000"/>
                    <a:lumOff val="35000"/>
                  </a:schemeClr>
                </a:solidFill>
                <a:latin typeface="Arial" panose="020B0604020202020204" pitchFamily="34" charset="0"/>
                <a:cs typeface="Arial" panose="020B0604020202020204" pitchFamily="34" charset="0"/>
              </a:rPr>
              <a:t>: clck.ru/KEWWJ</a:t>
            </a:r>
            <a:endParaRPr lang="ru-RU" sz="3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7548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2110</TotalTime>
  <Words>3573</Words>
  <Application>Microsoft Office PowerPoint</Application>
  <PresentationFormat>Custom</PresentationFormat>
  <Paragraphs>358</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Helvetica Light</vt:lpstr>
      <vt:lpstr>Helvetica Neue</vt:lpstr>
      <vt:lpstr>Arial Narrow</vt:lpstr>
      <vt:lpstr>Sitka Heading</vt:lpstr>
      <vt:lpstr>Helvetica</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БИБЛИОГРАФИЯ</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Stepan Mikhailov</dc:creator>
  <cp:lastModifiedBy>Stepan Mihailov</cp:lastModifiedBy>
  <cp:revision>52</cp:revision>
  <dcterms:modified xsi:type="dcterms:W3CDTF">2019-11-23T01:02:07Z</dcterms:modified>
</cp:coreProperties>
</file>