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C975E3-4E33-4E71-B307-071E9AA8A78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AE85738-F4A9-46E2-B06B-C95E8716A00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77468"/>
          </a:xfrm>
        </p:spPr>
        <p:txBody>
          <a:bodyPr/>
          <a:lstStyle/>
          <a:p>
            <a:r>
              <a:rPr lang="ru-RU" dirty="0" smtClean="0"/>
              <a:t>Дмитрий Зеленский</a:t>
            </a:r>
          </a:p>
          <a:p>
            <a:r>
              <a:rPr lang="ru-RU" dirty="0" smtClean="0"/>
              <a:t>МГУ им. </a:t>
            </a:r>
            <a:r>
              <a:rPr lang="ru-RU" dirty="0" err="1" smtClean="0"/>
              <a:t>М.В</a:t>
            </a:r>
            <a:r>
              <a:rPr lang="ru-RU" dirty="0" smtClean="0"/>
              <a:t>. Ломоносова</a:t>
            </a:r>
          </a:p>
          <a:p>
            <a:r>
              <a:rPr lang="en-US" dirty="0" smtClean="0"/>
              <a:t>dz-zd@mail.ru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Двойной набор признаков для моделирования референциального сдвига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01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206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Явление, при котором личные местоимения и/или глагольное согласование (далее – </a:t>
            </a:r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) в зависимой клаузе используют лица, соответствующие ближайшим </a:t>
            </a:r>
            <a:r>
              <a:rPr lang="ru-RU" dirty="0" err="1" smtClean="0">
                <a:solidFill>
                  <a:srgbClr val="FF0000"/>
                </a:solidFill>
              </a:rPr>
              <a:t>локуторам</a:t>
            </a:r>
            <a:r>
              <a:rPr lang="ru-RU" dirty="0" smtClean="0">
                <a:solidFill>
                  <a:srgbClr val="FF0000"/>
                </a:solidFill>
              </a:rPr>
              <a:t>, а не </a:t>
            </a:r>
            <a:r>
              <a:rPr lang="ru-RU" dirty="0" err="1" smtClean="0">
                <a:solidFill>
                  <a:srgbClr val="FF0000"/>
                </a:solidFill>
              </a:rPr>
              <a:t>локуторам</a:t>
            </a:r>
            <a:r>
              <a:rPr lang="ru-RU" dirty="0" smtClean="0">
                <a:solidFill>
                  <a:srgbClr val="FF0000"/>
                </a:solidFill>
              </a:rPr>
              <a:t> матричной клаузы.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Язык </a:t>
            </a:r>
            <a:r>
              <a:rPr lang="ru-RU" dirty="0" err="1" smtClean="0">
                <a:solidFill>
                  <a:srgbClr val="FF0000"/>
                </a:solidFill>
              </a:rPr>
              <a:t>зазаки</a:t>
            </a:r>
            <a:r>
              <a:rPr lang="ru-RU" dirty="0" smtClean="0">
                <a:solidFill>
                  <a:srgbClr val="FF0000"/>
                </a:solidFill>
              </a:rPr>
              <a:t> иранской группы (</a:t>
            </a:r>
            <a:r>
              <a:rPr lang="en-US" dirty="0" smtClean="0">
                <a:solidFill>
                  <a:srgbClr val="FF0000"/>
                </a:solidFill>
              </a:rPr>
              <a:t>via </a:t>
            </a:r>
            <a:r>
              <a:rPr lang="en-US" dirty="0" err="1" smtClean="0">
                <a:solidFill>
                  <a:srgbClr val="FF0000"/>
                </a:solidFill>
              </a:rPr>
              <a:t>Ganenkov</a:t>
            </a:r>
            <a:r>
              <a:rPr lang="en-US" dirty="0" smtClean="0">
                <a:solidFill>
                  <a:srgbClr val="FF0000"/>
                </a:solidFill>
              </a:rPr>
              <a:t> 2019)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(1)	</a:t>
            </a:r>
            <a:r>
              <a:rPr lang="la-Latn" dirty="0" smtClean="0">
                <a:solidFill>
                  <a:srgbClr val="FF0000"/>
                </a:solidFill>
              </a:rPr>
              <a:t>Hɛseni</a:t>
            </a:r>
            <a:r>
              <a:rPr lang="la-Latn" baseline="-25000" dirty="0" smtClean="0"/>
              <a:t>j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la-Latn" dirty="0" smtClean="0">
                <a:solidFill>
                  <a:srgbClr val="FF0000"/>
                </a:solidFill>
              </a:rPr>
              <a:t>(mɨ</a:t>
            </a:r>
            <a:r>
              <a:rPr lang="la-Latn" baseline="-25000" dirty="0" smtClean="0"/>
              <a:t>k</a:t>
            </a:r>
            <a:r>
              <a:rPr lang="la-Latn" dirty="0" smtClean="0">
                <a:solidFill>
                  <a:srgbClr val="FF0000"/>
                </a:solidFill>
              </a:rPr>
              <a:t>-ra</a:t>
            </a:r>
            <a:r>
              <a:rPr lang="la-Latn" dirty="0">
                <a:solidFill>
                  <a:srgbClr val="FF0000"/>
                </a:solidFill>
              </a:rPr>
              <a:t>)  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la-Latn" dirty="0" smtClean="0">
                <a:solidFill>
                  <a:srgbClr val="FF0000"/>
                </a:solidFill>
              </a:rPr>
              <a:t>va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la-Latn" dirty="0" smtClean="0">
                <a:solidFill>
                  <a:srgbClr val="FF0000"/>
                </a:solidFill>
              </a:rPr>
              <a:t>kɛ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la-Latn" dirty="0" smtClean="0">
                <a:solidFill>
                  <a:srgbClr val="FF0000"/>
                </a:solidFill>
              </a:rPr>
              <a:t>ɛz</a:t>
            </a:r>
            <a:r>
              <a:rPr lang="la-Latn" baseline="-25000" dirty="0" smtClean="0"/>
              <a:t>j/k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la-Latn" dirty="0" smtClean="0">
                <a:solidFill>
                  <a:srgbClr val="FF0000"/>
                </a:solidFill>
              </a:rPr>
              <a:t>dɛwleti-a</a:t>
            </a:r>
            <a:r>
              <a:rPr lang="la-Latn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ru-RU" dirty="0" err="1" smtClean="0">
                <a:solidFill>
                  <a:srgbClr val="FF0000"/>
                </a:solidFill>
              </a:rPr>
              <a:t>Хэсен</a:t>
            </a:r>
            <a:r>
              <a:rPr lang="la-Latn" dirty="0" smtClean="0">
                <a:solidFill>
                  <a:srgbClr val="FF0000"/>
                </a:solidFill>
              </a:rPr>
              <a:t>.OBL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la-Latn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la-Latn" dirty="0" smtClean="0">
                <a:solidFill>
                  <a:srgbClr val="FF0000"/>
                </a:solidFill>
              </a:rPr>
              <a:t>.OBL-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la-Latn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сказал	что	я	богат</a:t>
            </a:r>
            <a:r>
              <a:rPr lang="la-Latn" dirty="0" smtClean="0">
                <a:solidFill>
                  <a:srgbClr val="FF0000"/>
                </a:solidFill>
              </a:rPr>
              <a:t>-PRS</a:t>
            </a:r>
            <a:endParaRPr lang="la-Latn" dirty="0">
              <a:solidFill>
                <a:srgbClr val="FF0000"/>
              </a:solidFill>
            </a:endParaRPr>
          </a:p>
          <a:p>
            <a:r>
              <a:rPr lang="la-Latn" dirty="0" smtClean="0">
                <a:solidFill>
                  <a:srgbClr val="FF0000"/>
                </a:solidFill>
              </a:rPr>
              <a:t>‘</a:t>
            </a:r>
            <a:r>
              <a:rPr lang="ru-RU" dirty="0" err="1" smtClean="0">
                <a:solidFill>
                  <a:srgbClr val="FF0000"/>
                </a:solidFill>
              </a:rPr>
              <a:t>Хэсен</a:t>
            </a:r>
            <a:r>
              <a:rPr lang="ru-RU" dirty="0" smtClean="0">
                <a:solidFill>
                  <a:srgbClr val="FF0000"/>
                </a:solidFill>
              </a:rPr>
              <a:t> сказал (мне), что я/он богат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la-Latn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Обычно анализируется с помощью так называемого «оператора-монстра» на левой периферии зависимой клаузы (</a:t>
            </a:r>
            <a:r>
              <a:rPr lang="en-US" dirty="0" err="1" smtClean="0">
                <a:solidFill>
                  <a:srgbClr val="FF0000"/>
                </a:solidFill>
              </a:rPr>
              <a:t>Schlenker</a:t>
            </a:r>
            <a:r>
              <a:rPr lang="en-US" dirty="0" smtClean="0">
                <a:solidFill>
                  <a:srgbClr val="FF0000"/>
                </a:solidFill>
              </a:rPr>
              <a:t> 2003)</a:t>
            </a:r>
            <a:r>
              <a:rPr lang="ru-RU" dirty="0" smtClean="0">
                <a:solidFill>
                  <a:srgbClr val="FF0000"/>
                </a:solidFill>
              </a:rPr>
              <a:t>, несущего информацию о </a:t>
            </a:r>
            <a:r>
              <a:rPr lang="ru-RU" dirty="0" err="1" smtClean="0">
                <a:solidFill>
                  <a:srgbClr val="FF0000"/>
                </a:solidFill>
              </a:rPr>
              <a:t>локуторах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(а также мире и времени) клаузы и передающего признаки местоимениям (и </a:t>
            </a:r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) с помощью связывания (</a:t>
            </a:r>
            <a:r>
              <a:rPr lang="en-US" dirty="0" err="1" smtClean="0">
                <a:solidFill>
                  <a:srgbClr val="FF0000"/>
                </a:solidFill>
              </a:rPr>
              <a:t>Kratzer</a:t>
            </a:r>
            <a:r>
              <a:rPr lang="en-US" dirty="0" smtClean="0">
                <a:solidFill>
                  <a:srgbClr val="FF0000"/>
                </a:solidFill>
              </a:rPr>
              <a:t> 2009)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Референциальный сдвиг (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206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Дмитрий Ганенков (</a:t>
            </a:r>
            <a:r>
              <a:rPr lang="en-US" dirty="0" err="1" smtClean="0">
                <a:solidFill>
                  <a:srgbClr val="FF0000"/>
                </a:solidFill>
              </a:rPr>
              <a:t>Ganenkov</a:t>
            </a:r>
            <a:r>
              <a:rPr lang="en-US" dirty="0" smtClean="0">
                <a:solidFill>
                  <a:srgbClr val="FF0000"/>
                </a:solidFill>
              </a:rPr>
              <a:t> 20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9)</a:t>
            </a:r>
            <a:r>
              <a:rPr lang="ru-RU" dirty="0" smtClean="0">
                <a:solidFill>
                  <a:srgbClr val="FF0000"/>
                </a:solidFill>
              </a:rPr>
              <a:t> утверждает, что одного лишь «монстра» недостаточно, основываясь на следующих данных даргинского языка:</a:t>
            </a:r>
          </a:p>
          <a:p>
            <a:r>
              <a:rPr lang="ru-RU" dirty="0" smtClean="0"/>
              <a:t>Г1) </a:t>
            </a:r>
            <a:r>
              <a:rPr lang="ru-RU" dirty="0" smtClean="0">
                <a:solidFill>
                  <a:srgbClr val="FF0000"/>
                </a:solidFill>
              </a:rPr>
              <a:t>подверженные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личные местоимения 1 и 2 лица сопровождаются </a:t>
            </a:r>
            <a:r>
              <a:rPr lang="ru-RU" dirty="0" err="1">
                <a:solidFill>
                  <a:srgbClr val="FF0000"/>
                </a:solidFill>
              </a:rPr>
              <a:t>РС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ГС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 smtClean="0"/>
              <a:t>Г2) не </a:t>
            </a:r>
            <a:r>
              <a:rPr lang="ru-RU" dirty="0" smtClean="0">
                <a:solidFill>
                  <a:srgbClr val="FF0000"/>
                </a:solidFill>
              </a:rPr>
              <a:t>подверженные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местоимения 1 и 2 лица сопровождаются </a:t>
            </a:r>
            <a:r>
              <a:rPr lang="ru-RU" dirty="0"/>
              <a:t>факультативным </a:t>
            </a:r>
            <a:r>
              <a:rPr lang="ru-RU" dirty="0" err="1">
                <a:solidFill>
                  <a:srgbClr val="FF0000"/>
                </a:solidFill>
              </a:rPr>
              <a:t>ГС</a:t>
            </a:r>
            <a:r>
              <a:rPr lang="ru-RU" dirty="0">
                <a:solidFill>
                  <a:srgbClr val="FF0000"/>
                </a:solidFill>
              </a:rPr>
              <a:t> с собой</a:t>
            </a:r>
            <a:r>
              <a:rPr lang="ru-RU" dirty="0"/>
              <a:t>…</a:t>
            </a:r>
          </a:p>
          <a:p>
            <a:r>
              <a:rPr lang="ru-RU" dirty="0"/>
              <a:t>Г3</a:t>
            </a:r>
            <a:r>
              <a:rPr lang="ru-RU" dirty="0" smtClean="0"/>
              <a:t>) </a:t>
            </a:r>
            <a:r>
              <a:rPr lang="ru-RU" dirty="0" smtClean="0">
                <a:solidFill>
                  <a:srgbClr val="FF0000"/>
                </a:solidFill>
              </a:rPr>
              <a:t>…</a:t>
            </a:r>
            <a:r>
              <a:rPr lang="ru-RU" dirty="0">
                <a:solidFill>
                  <a:srgbClr val="FF0000"/>
                </a:solidFill>
              </a:rPr>
              <a:t>за исключением случаев, когда подлежащее </a:t>
            </a:r>
            <a:r>
              <a:rPr lang="ru-RU" dirty="0" smtClean="0">
                <a:solidFill>
                  <a:srgbClr val="FF0000"/>
                </a:solidFill>
              </a:rPr>
              <a:t>главной клаузы такое </a:t>
            </a:r>
            <a:r>
              <a:rPr lang="ru-RU" dirty="0">
                <a:solidFill>
                  <a:srgbClr val="FF0000"/>
                </a:solidFill>
              </a:rPr>
              <a:t>же, в этом случае </a:t>
            </a:r>
            <a:r>
              <a:rPr lang="ru-RU" dirty="0"/>
              <a:t>обязательно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ГС</a:t>
            </a:r>
            <a:r>
              <a:rPr lang="ru-RU" dirty="0">
                <a:solidFill>
                  <a:srgbClr val="FF0000"/>
                </a:solidFill>
              </a:rPr>
              <a:t> по 1 лицу (в том числе для местоимения 2 лица)</a:t>
            </a:r>
            <a:r>
              <a:rPr lang="ru-RU" dirty="0"/>
              <a:t>;</a:t>
            </a:r>
          </a:p>
          <a:p>
            <a:r>
              <a:rPr lang="ru-RU" dirty="0" smtClean="0"/>
              <a:t>Г4) </a:t>
            </a:r>
            <a:r>
              <a:rPr lang="ru-RU" dirty="0" err="1" smtClean="0">
                <a:solidFill>
                  <a:srgbClr val="FF0000"/>
                </a:solidFill>
              </a:rPr>
              <a:t>длиннодистантный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анафор 3 лица сопровождается факультативным, но предпочитаемым </a:t>
            </a:r>
            <a:r>
              <a:rPr lang="ru-RU" dirty="0" err="1">
                <a:solidFill>
                  <a:srgbClr val="FF0000"/>
                </a:solidFill>
              </a:rPr>
              <a:t>ГС</a:t>
            </a:r>
            <a:r>
              <a:rPr lang="ru-RU" dirty="0">
                <a:solidFill>
                  <a:srgbClr val="FF0000"/>
                </a:solidFill>
              </a:rPr>
              <a:t> по 1 лицу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Чтобы объяснить факты Г1-Г4, он вводит признак </a:t>
            </a:r>
            <a:r>
              <a:rPr lang="ru-RU" dirty="0" err="1" smtClean="0">
                <a:solidFill>
                  <a:srgbClr val="FF0000"/>
                </a:solidFill>
              </a:rPr>
              <a:t>логофоричности</a:t>
            </a:r>
            <a:r>
              <a:rPr lang="ru-RU" dirty="0" smtClean="0">
                <a:solidFill>
                  <a:srgbClr val="FF0000"/>
                </a:solidFill>
              </a:rPr>
              <a:t> и отдельную вершину говорящего.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Даргинские данные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926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Примем следующие (независимо нужные) постулаты:</a:t>
            </a: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Имена и местоимения несут двойной набор признаков – интерпретируемые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(для </a:t>
            </a:r>
            <a:r>
              <a:rPr lang="en-US" dirty="0" smtClean="0">
                <a:solidFill>
                  <a:srgbClr val="FF0000"/>
                </a:solidFill>
              </a:rPr>
              <a:t>LF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-)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неинтерпретируемые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(видимые в </a:t>
            </a:r>
            <a:r>
              <a:rPr lang="en-US" dirty="0" smtClean="0">
                <a:solidFill>
                  <a:srgbClr val="FF0000"/>
                </a:solidFill>
              </a:rPr>
              <a:t>PF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en-US" dirty="0" smtClean="0">
                <a:solidFill>
                  <a:srgbClr val="FF0000"/>
                </a:solidFill>
              </a:rPr>
              <a:t>u-)</a:t>
            </a:r>
            <a:r>
              <a:rPr lang="ru-RU" dirty="0" smtClean="0">
                <a:solidFill>
                  <a:srgbClr val="FF0000"/>
                </a:solidFill>
              </a:rPr>
              <a:t>; они связаны, если это не перекрывается лексическим входом (</a:t>
            </a:r>
            <a:r>
              <a:rPr lang="en-US" dirty="0">
                <a:solidFill>
                  <a:srgbClr val="FF0000"/>
                </a:solidFill>
              </a:rPr>
              <a:t>Wurmbrand 2016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Означивание признаков в </a:t>
            </a:r>
            <a:r>
              <a:rPr lang="en-US" dirty="0" smtClean="0">
                <a:solidFill>
                  <a:srgbClr val="FF0000"/>
                </a:solidFill>
              </a:rPr>
              <a:t>Agree </a:t>
            </a:r>
            <a:r>
              <a:rPr lang="ru-RU" dirty="0" smtClean="0">
                <a:solidFill>
                  <a:srgbClr val="FF0000"/>
                </a:solidFill>
              </a:rPr>
              <a:t>осуществляется сверху вниз, а зондирования как такового нет (</a:t>
            </a:r>
            <a:r>
              <a:rPr lang="en-US" dirty="0" smtClean="0">
                <a:solidFill>
                  <a:srgbClr val="FF0000"/>
                </a:solidFill>
              </a:rPr>
              <a:t>Wurmbrand 2014);</a:t>
            </a:r>
            <a:endParaRPr lang="ru-RU" dirty="0" smtClean="0">
              <a:solidFill>
                <a:srgbClr val="FF0000"/>
              </a:solidFill>
            </a:endParaRP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Связывание – частный случай </a:t>
            </a:r>
            <a:r>
              <a:rPr lang="en-US" dirty="0" smtClean="0">
                <a:solidFill>
                  <a:srgbClr val="FF0000"/>
                </a:solidFill>
              </a:rPr>
              <a:t>Agree (Landau 2000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Между </a:t>
            </a:r>
            <a:r>
              <a:rPr lang="en-US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признаками может быть </a:t>
            </a:r>
            <a:r>
              <a:rPr lang="ru-RU" dirty="0" err="1" smtClean="0">
                <a:solidFill>
                  <a:srgbClr val="FF0000"/>
                </a:solidFill>
              </a:rPr>
              <a:t>постсинтаксическое</a:t>
            </a:r>
            <a:r>
              <a:rPr lang="ru-RU" dirty="0" smtClean="0">
                <a:solidFill>
                  <a:srgbClr val="FF0000"/>
                </a:solidFill>
              </a:rPr>
              <a:t> согласование, если не было </a:t>
            </a:r>
            <a:r>
              <a:rPr lang="en-US" dirty="0" smtClean="0">
                <a:solidFill>
                  <a:srgbClr val="FF0000"/>
                </a:solidFill>
              </a:rPr>
              <a:t>Agree (Wurmbrand 2016)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Анафоры и подвергаемые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местоимения извлекаются из словаря с неозначенными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-признаками, </a:t>
            </a:r>
            <a:r>
              <a:rPr lang="ru-RU" dirty="0" err="1" smtClean="0">
                <a:solidFill>
                  <a:srgbClr val="FF0000"/>
                </a:solidFill>
              </a:rPr>
              <a:t>означенность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признаков варьируется (и в языке, и между языками);</a:t>
            </a:r>
          </a:p>
          <a:p>
            <a:pPr marL="180975" indent="-180975">
              <a:buFont typeface="+mj-lt"/>
              <a:buAutoNum type="arabicPeriod"/>
            </a:pPr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 не имеет своего значения, являясь </a:t>
            </a:r>
            <a:r>
              <a:rPr lang="fr-FR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признаками;</a:t>
            </a:r>
          </a:p>
          <a:p>
            <a:pPr marL="180975" indent="-18097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Монстр не хранит 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-)</a:t>
            </a:r>
            <a:r>
              <a:rPr lang="ru-RU" dirty="0" smtClean="0">
                <a:solidFill>
                  <a:srgbClr val="FF0000"/>
                </a:solidFill>
              </a:rPr>
              <a:t>признаков 3 лица, лишь </a:t>
            </a:r>
            <a:r>
              <a:rPr lang="ru-RU" dirty="0" err="1" smtClean="0">
                <a:solidFill>
                  <a:srgbClr val="FF0000"/>
                </a:solidFill>
              </a:rPr>
              <a:t>локуторов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Теоретические постулаты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1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206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Начнём с более простого случая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, представленного в турецком и некоторых других тюркских языках.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 управляется «монстром» (т. е. подвержено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Личные местоимения связываются «монстром» (т. е. подвергаются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), если их не выдвинули на левую периферию с приписыванием винительного падежа.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Видимо, они имеют неозначенными как </a:t>
            </a:r>
            <a:r>
              <a:rPr lang="en-US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признаки, так и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-признаки, поэтому мы видим фонологически формы соответствующего лица – по сути, у </a:t>
            </a:r>
            <a:r>
              <a:rPr lang="ru-RU" dirty="0" err="1" smtClean="0">
                <a:solidFill>
                  <a:srgbClr val="FF0000"/>
                </a:solidFill>
              </a:rPr>
              <a:t>анафоров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Так же, но, возможно, без участия «монстра» происходит варьирование лица в анафорах языков типа латыни: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video </a:t>
            </a:r>
            <a:r>
              <a:rPr lang="en-US" dirty="0" smtClean="0"/>
              <a:t>me</a:t>
            </a:r>
            <a:r>
              <a:rPr lang="en-US" dirty="0" smtClean="0">
                <a:solidFill>
                  <a:srgbClr val="FF0000"/>
                </a:solidFill>
              </a:rPr>
              <a:t>/vides </a:t>
            </a:r>
            <a:r>
              <a:rPr lang="en-US" dirty="0" err="1" smtClean="0"/>
              <a:t>te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videt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videmus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nos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videtis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vos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vident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вижу/видишь/видит/видим/видите/видят себя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Тюркский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и латинские анафоры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0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206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Г1 следует из 5 постулата и предположения, что подверженные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местоимения вставляются с неозначенными </a:t>
            </a:r>
            <a:r>
              <a:rPr lang="el-GR" dirty="0" smtClean="0">
                <a:solidFill>
                  <a:srgbClr val="FF0000"/>
                </a:solidFill>
              </a:rPr>
              <a:t>φ</a:t>
            </a:r>
            <a:r>
              <a:rPr lang="ru-RU" dirty="0" smtClean="0">
                <a:solidFill>
                  <a:srgbClr val="FF0000"/>
                </a:solidFill>
              </a:rPr>
              <a:t>-признаками;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Г2 получается </a:t>
            </a:r>
            <a:r>
              <a:rPr lang="ru-RU" dirty="0" err="1" smtClean="0">
                <a:solidFill>
                  <a:srgbClr val="FF0000"/>
                </a:solidFill>
              </a:rPr>
              <a:t>постсинтаксическим</a:t>
            </a:r>
            <a:r>
              <a:rPr lang="ru-RU" dirty="0" smtClean="0">
                <a:solidFill>
                  <a:srgbClr val="FF0000"/>
                </a:solidFill>
              </a:rPr>
              <a:t> согласованием с глаголом местоимений 1 и 2 лица, входящих в деривацию с означенными </a:t>
            </a:r>
            <a:r>
              <a:rPr lang="en-US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признаками; см. 4 постулат;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«Монстр» может заполнить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-признаки личных местоимений и </a:t>
            </a:r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 с помощью </a:t>
            </a:r>
            <a:r>
              <a:rPr lang="en-US" dirty="0" smtClean="0">
                <a:solidFill>
                  <a:srgbClr val="FF0000"/>
                </a:solidFill>
              </a:rPr>
              <a:t>Agree</a:t>
            </a:r>
            <a:r>
              <a:rPr lang="ru-RU" dirty="0" smtClean="0">
                <a:solidFill>
                  <a:srgbClr val="FF0000"/>
                </a:solidFill>
              </a:rPr>
              <a:t>, если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ru-RU" dirty="0" smtClean="0">
                <a:solidFill>
                  <a:srgbClr val="FF0000"/>
                </a:solidFill>
              </a:rPr>
              <a:t>-признаки это позволяют (по 1 и 5 постулату), имеющего приоритет над </a:t>
            </a:r>
            <a:r>
              <a:rPr lang="ru-RU" dirty="0" err="1" smtClean="0">
                <a:solidFill>
                  <a:srgbClr val="FF0000"/>
                </a:solidFill>
              </a:rPr>
              <a:t>постсинтаксическим</a:t>
            </a:r>
            <a:r>
              <a:rPr lang="ru-RU" dirty="0" smtClean="0">
                <a:solidFill>
                  <a:srgbClr val="FF0000"/>
                </a:solidFill>
              </a:rPr>
              <a:t> согласованием, что даёт Г3;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Анафор третьего лица может быть вставлен и с означенными, и с неозначенными </a:t>
            </a:r>
            <a:r>
              <a:rPr lang="en-US" dirty="0" smtClean="0">
                <a:solidFill>
                  <a:srgbClr val="FF0000"/>
                </a:solidFill>
              </a:rPr>
              <a:t>u-</a:t>
            </a:r>
            <a:r>
              <a:rPr lang="ru-RU" dirty="0" smtClean="0">
                <a:solidFill>
                  <a:srgbClr val="FF0000"/>
                </a:solidFill>
              </a:rPr>
              <a:t>признаками, что даёт Г4 – в первом случае согласование по 1 лицу факультативно из-за 7 постулата.	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Объяснение даргинских фактов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5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926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Полученная система работает куда проще, чем система, где есть и вершина «монстра», и вершина говорящего, а сверх этого есть ещё и признак </a:t>
            </a:r>
            <a:r>
              <a:rPr lang="ru-RU" dirty="0" err="1" smtClean="0">
                <a:solidFill>
                  <a:srgbClr val="FF0000"/>
                </a:solidFill>
              </a:rPr>
              <a:t>логофоричности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(т. е., по сути, «загадочный ответ на загадочный вопрос» о том, почему вообще имеется факультативность);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Кроме того, нам «бесплатно» достаётся ещё один факт: фонологический облик не подверженных </a:t>
            </a:r>
            <a:r>
              <a:rPr lang="ru-RU" dirty="0" err="1" smtClean="0">
                <a:solidFill>
                  <a:srgbClr val="FF0000"/>
                </a:solidFill>
              </a:rPr>
              <a:t>РС</a:t>
            </a:r>
            <a:r>
              <a:rPr lang="ru-RU" dirty="0" smtClean="0">
                <a:solidFill>
                  <a:srgbClr val="FF0000"/>
                </a:solidFill>
              </a:rPr>
              <a:t> личных местоимений не меняется вне зависимости от </a:t>
            </a:r>
            <a:r>
              <a:rPr lang="ru-RU" dirty="0" err="1" smtClean="0">
                <a:solidFill>
                  <a:srgbClr val="FF0000"/>
                </a:solidFill>
              </a:rPr>
              <a:t>ГС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У нас это напрямую следует из того, что у них означены в словаре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ru-RU" dirty="0" smtClean="0">
                <a:solidFill>
                  <a:srgbClr val="FF0000"/>
                </a:solidFill>
              </a:rPr>
              <a:t>-признаки, отвечающие за озвучивание;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Ганенкову</a:t>
            </a:r>
            <a:r>
              <a:rPr lang="ru-RU" dirty="0" smtClean="0">
                <a:solidFill>
                  <a:srgbClr val="FF0000"/>
                </a:solidFill>
              </a:rPr>
              <a:t> же приходится вводить это отдельным, ни с чем не связанным постулатом, т.е. «грубой силой».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Тем самым достаточность «монстра» при некоторых независимо нужных допущениях доказана.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Заключение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2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Вопросы? Предложения? Ошибки?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32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26469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Ganenkov</a:t>
            </a:r>
            <a:r>
              <a:rPr lang="en-US" b="1" dirty="0"/>
              <a:t> Dmitry</a:t>
            </a:r>
            <a:r>
              <a:rPr lang="en-US" dirty="0"/>
              <a:t> Syntax and languages of the Caucasus // Talk given at Linguistic Theory: Meet Languages of the Caucasus </a:t>
            </a:r>
            <a:r>
              <a:rPr lang="en-US" dirty="0" smtClean="0"/>
              <a:t>workshop. – </a:t>
            </a:r>
            <a:r>
              <a:rPr lang="en-US" dirty="0" err="1"/>
              <a:t>Rethymno</a:t>
            </a:r>
            <a:r>
              <a:rPr lang="en-US" dirty="0"/>
              <a:t> : University of Crete, 2019.</a:t>
            </a:r>
            <a:endParaRPr lang="ru-RU" dirty="0"/>
          </a:p>
          <a:p>
            <a:r>
              <a:rPr lang="en-US" b="1" dirty="0" err="1"/>
              <a:t>Kratzer</a:t>
            </a:r>
            <a:r>
              <a:rPr lang="en-US" b="1" dirty="0"/>
              <a:t> Angelika</a:t>
            </a:r>
            <a:r>
              <a:rPr lang="en-US" dirty="0"/>
              <a:t> Making a Pronoun: Fake </a:t>
            </a:r>
            <a:r>
              <a:rPr lang="en-US" dirty="0" err="1"/>
              <a:t>Indexicals</a:t>
            </a:r>
            <a:r>
              <a:rPr lang="en-US" dirty="0"/>
              <a:t> as Windows into the Properties of Pronouns // Linguistic </a:t>
            </a:r>
            <a:r>
              <a:rPr lang="en-US" dirty="0" smtClean="0"/>
              <a:t>Inquiry 40(2). – </a:t>
            </a:r>
            <a:r>
              <a:rPr lang="en-US" dirty="0"/>
              <a:t>Cambridge, MA : MIT Press, </a:t>
            </a:r>
            <a:r>
              <a:rPr lang="en-US" dirty="0" smtClean="0"/>
              <a:t>2009.</a:t>
            </a:r>
            <a:endParaRPr lang="ru-RU" dirty="0" smtClean="0"/>
          </a:p>
          <a:p>
            <a:r>
              <a:rPr lang="en-US" b="1" dirty="0" smtClean="0"/>
              <a:t>Landau </a:t>
            </a:r>
            <a:r>
              <a:rPr lang="en-US" b="1" dirty="0" err="1" smtClean="0"/>
              <a:t>Idan</a:t>
            </a:r>
            <a:r>
              <a:rPr lang="en-US" b="1" dirty="0" smtClean="0"/>
              <a:t> </a:t>
            </a:r>
            <a:r>
              <a:rPr lang="en-US" dirty="0" smtClean="0"/>
              <a:t>Elements </a:t>
            </a:r>
            <a:r>
              <a:rPr lang="en-US" dirty="0"/>
              <a:t>of Control: Structure and Meaning in Infinitival </a:t>
            </a:r>
            <a:r>
              <a:rPr lang="en-US" dirty="0" smtClean="0"/>
              <a:t>Constructions</a:t>
            </a:r>
            <a:r>
              <a:rPr lang="ru-RU" dirty="0"/>
              <a:t>.</a:t>
            </a:r>
            <a:r>
              <a:rPr lang="ru-RU" dirty="0" smtClean="0"/>
              <a:t> – </a:t>
            </a:r>
            <a:r>
              <a:rPr lang="en-US" dirty="0" smtClean="0"/>
              <a:t>Dordrecht : Kluwer, 2000.</a:t>
            </a:r>
            <a:endParaRPr lang="ru-RU" dirty="0"/>
          </a:p>
          <a:p>
            <a:r>
              <a:rPr lang="en-US" b="1" dirty="0" err="1"/>
              <a:t>Schlenker</a:t>
            </a:r>
            <a:r>
              <a:rPr lang="en-US" b="1" dirty="0"/>
              <a:t> Philippe</a:t>
            </a:r>
            <a:r>
              <a:rPr lang="en-US" dirty="0"/>
              <a:t> A Plea for Monsters // Linguistics and </a:t>
            </a:r>
            <a:r>
              <a:rPr lang="en-US" dirty="0" smtClean="0"/>
              <a:t>Philosophy 26(1). – 2003. – </a:t>
            </a:r>
            <a:r>
              <a:rPr lang="en-US" dirty="0"/>
              <a:t>pp. 29–120.</a:t>
            </a:r>
            <a:endParaRPr lang="ru-RU" dirty="0"/>
          </a:p>
          <a:p>
            <a:r>
              <a:rPr lang="en-US" b="1" dirty="0"/>
              <a:t>Wurmbrand Susi</a:t>
            </a:r>
            <a:r>
              <a:rPr lang="en-US" dirty="0"/>
              <a:t> Formal and semantic agreement in syntax: A dual feature approach // Proceedings of the Olomouc Linguistics </a:t>
            </a:r>
            <a:r>
              <a:rPr lang="en-US" dirty="0" smtClean="0"/>
              <a:t>Colloquium. – </a:t>
            </a:r>
            <a:r>
              <a:rPr lang="en-US" dirty="0"/>
              <a:t>Olomouc : </a:t>
            </a:r>
            <a:r>
              <a:rPr lang="en-US" dirty="0" err="1"/>
              <a:t>Palacký</a:t>
            </a:r>
            <a:r>
              <a:rPr lang="en-US" dirty="0"/>
              <a:t> University, 2016.</a:t>
            </a:r>
            <a:endParaRPr lang="ru-RU" dirty="0"/>
          </a:p>
          <a:p>
            <a:r>
              <a:rPr lang="en-US" b="1" dirty="0"/>
              <a:t>Wurmbrand Susi</a:t>
            </a:r>
            <a:r>
              <a:rPr lang="en-US" dirty="0"/>
              <a:t> The Merge Condition: A syntactic approach to selection // Minimalism and Beyond. Radicalizing the interfaces / </a:t>
            </a:r>
            <a:r>
              <a:rPr lang="en-US" dirty="0" smtClean="0"/>
              <a:t>eds. </a:t>
            </a:r>
            <a:r>
              <a:rPr lang="en-US" dirty="0" err="1"/>
              <a:t>Kosta</a:t>
            </a:r>
            <a:r>
              <a:rPr lang="en-US" dirty="0"/>
              <a:t> </a:t>
            </a:r>
            <a:r>
              <a:rPr lang="en-US" dirty="0" smtClean="0"/>
              <a:t>Peter, Franks </a:t>
            </a:r>
            <a:r>
              <a:rPr lang="en-US" dirty="0"/>
              <a:t>Steven L</a:t>
            </a:r>
            <a:r>
              <a:rPr lang="en-US" dirty="0" smtClean="0"/>
              <a:t>., </a:t>
            </a:r>
            <a:r>
              <a:rPr lang="en-US" dirty="0" err="1" smtClean="0"/>
              <a:t>Radeva</a:t>
            </a:r>
            <a:r>
              <a:rPr lang="en-US" dirty="0" smtClean="0"/>
              <a:t>-Bork Teodora, </a:t>
            </a:r>
            <a:r>
              <a:rPr lang="en-US" dirty="0" err="1" smtClean="0"/>
              <a:t>Schürcks</a:t>
            </a:r>
            <a:r>
              <a:rPr lang="en-US" dirty="0" smtClean="0"/>
              <a:t> </a:t>
            </a:r>
            <a:r>
              <a:rPr lang="en-US" dirty="0"/>
              <a:t>Lilia. </a:t>
            </a:r>
            <a:r>
              <a:rPr lang="en-US" dirty="0" smtClean="0"/>
              <a:t>– </a:t>
            </a:r>
            <a:r>
              <a:rPr lang="en-US" dirty="0"/>
              <a:t>Amsterdam/Philadelphia : John </a:t>
            </a:r>
            <a:r>
              <a:rPr lang="en-US" dirty="0" smtClean="0"/>
              <a:t>Benjamins, </a:t>
            </a:r>
            <a:r>
              <a:rPr lang="en-US" dirty="0"/>
              <a:t>2014</a:t>
            </a:r>
            <a:r>
              <a:rPr lang="en-US" dirty="0" smtClean="0"/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References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1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3914</TotalTime>
  <Words>709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Двойной набор признаков для моделирования референциального сдвига</vt:lpstr>
      <vt:lpstr>Референциальный сдвиг (РС)</vt:lpstr>
      <vt:lpstr>Даргинские данные</vt:lpstr>
      <vt:lpstr>Теоретические постулаты</vt:lpstr>
      <vt:lpstr>Тюркский РС и латинские анафоры</vt:lpstr>
      <vt:lpstr>Объяснение даргинских фактов</vt:lpstr>
      <vt:lpstr>Заключение</vt:lpstr>
      <vt:lpstr>Спасибо за внимание!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Zelensky</dc:creator>
  <cp:lastModifiedBy>Dmitry Zelensky</cp:lastModifiedBy>
  <cp:revision>8</cp:revision>
  <dcterms:created xsi:type="dcterms:W3CDTF">2019-11-13T17:17:20Z</dcterms:created>
  <dcterms:modified xsi:type="dcterms:W3CDTF">2019-11-16T10:32:19Z</dcterms:modified>
</cp:coreProperties>
</file>