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66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1217196707084"/>
          <c:y val="0.10545677620883309"/>
          <c:w val="0.39578559236738126"/>
          <c:h val="0.86089790401213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ПРАЙМИНГ</c:v>
                </c:pt>
                <c:pt idx="1">
                  <c:v>ФЬЮЧЕРИНГ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0.32000000000000006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БОЛЕЕ ЧАСТОТНОЕ - МЕНЕЕ ЧАСТОТНОЕ </c:v>
                </c:pt>
                <c:pt idx="1">
                  <c:v>МЕНЕЕ ЧАСТОТНОЕ - БОЛЕЕ ЧАСТОТНОЕ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0.69000000000000006</c:v>
                </c:pt>
                <c:pt idx="1">
                  <c:v>0.31000000000000005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2132856"/>
            <a:ext cx="1981200" cy="182880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+mj-lt"/>
              </a:rPr>
              <a:t>Ю.О.ЗАВАДСКАЯ</a:t>
            </a:r>
          </a:p>
          <a:p>
            <a:endParaRPr lang="ru-RU" sz="12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+mj-lt"/>
              </a:rPr>
              <a:t>СПБГУ </a:t>
            </a:r>
          </a:p>
          <a:p>
            <a:endParaRPr lang="ru-RU" sz="12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+mj-lt"/>
              </a:rPr>
              <a:t>1 КУРС МАГИСТРАТУРЫ</a:t>
            </a:r>
            <a:endParaRPr lang="ru-RU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6540624" cy="2952328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tx1"/>
                </a:solidFill>
              </a:rPr>
              <a:t>СЛУЧАЙНОСТЬ ИЛИ ЗАКОНОМЕРНОСТЬ</a:t>
            </a:r>
            <a:r>
              <a:rPr lang="ru-RU" sz="3200" b="1" i="1" dirty="0" smtClean="0">
                <a:solidFill>
                  <a:schemeClr val="tx1"/>
                </a:solidFill>
              </a:rPr>
              <a:t>?</a:t>
            </a:r>
            <a:r>
              <a:rPr lang="ru-RU" sz="3200" b="1" i="1" dirty="0">
                <a:solidFill>
                  <a:schemeClr val="tx1"/>
                </a:solidFill>
              </a:rPr>
              <a:t/>
            </a:r>
            <a:br>
              <a:rPr lang="ru-RU" sz="3200" b="1" i="1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ЧАСТОТНОСТЬ КАК ВОЗМОЖНАЯ </a:t>
            </a:r>
            <a:r>
              <a:rPr lang="ru-RU" sz="3200" dirty="0" smtClean="0">
                <a:solidFill>
                  <a:schemeClr val="tx1"/>
                </a:solidFill>
              </a:rPr>
              <a:t>ПРИЧИНА ПОЯВЛЕНИЯ ГРАММАТИЧЕСКИХ </a:t>
            </a:r>
            <a:r>
              <a:rPr lang="ru-RU" sz="3200" dirty="0">
                <a:solidFill>
                  <a:schemeClr val="tx1"/>
                </a:solidFill>
              </a:rPr>
              <a:t>РЕЧЕВЫХ СБОЕВ В СПОНТАННОЙ РЕЧИ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9070"/>
            <a:ext cx="8715435" cy="48532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«Предлагаемый вниманию читателя проект словаря представляет собой </a:t>
            </a:r>
            <a:r>
              <a:rPr lang="ru-RU" sz="2800" dirty="0" smtClean="0">
                <a:solidFill>
                  <a:srgbClr val="FF0000"/>
                </a:solidFill>
              </a:rPr>
              <a:t>первую в истории составления частотных словарей русского языка </a:t>
            </a:r>
            <a:r>
              <a:rPr lang="ru-RU" sz="2800" dirty="0" smtClean="0">
                <a:solidFill>
                  <a:schemeClr val="tx1"/>
                </a:solidFill>
              </a:rPr>
              <a:t>попытку организовать по частоте встречаемости не лексемы, а </a:t>
            </a:r>
            <a:r>
              <a:rPr lang="ru-RU" sz="2800" dirty="0" err="1" smtClean="0">
                <a:solidFill>
                  <a:srgbClr val="FF0000"/>
                </a:solidFill>
              </a:rPr>
              <a:t>акцентно</a:t>
            </a:r>
            <a:r>
              <a:rPr lang="ru-RU" sz="2800" dirty="0" smtClean="0">
                <a:solidFill>
                  <a:srgbClr val="FF0000"/>
                </a:solidFill>
              </a:rPr>
              <a:t> размеченные словоформы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marL="45720" indent="0" algn="r"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А.В.Венцов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</a:rPr>
              <a:t>Е.В.Грудева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(2008)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95951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Частотный словарь словоформ русского языка (проект)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1" y="1719070"/>
            <a:ext cx="8715437" cy="4853201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э-э это / простая примета // к </a:t>
            </a:r>
            <a:r>
              <a:rPr lang="ru-RU" sz="2400" b="1" i="1" dirty="0" smtClean="0">
                <a:solidFill>
                  <a:schemeClr val="tx1"/>
                </a:solidFill>
              </a:rPr>
              <a:t>этой</a:t>
            </a:r>
            <a:r>
              <a:rPr lang="ru-RU" sz="2400" i="1" dirty="0" smtClean="0">
                <a:solidFill>
                  <a:schemeClr val="tx1"/>
                </a:solidFill>
              </a:rPr>
              <a:t> же / к </a:t>
            </a:r>
            <a:r>
              <a:rPr lang="ru-RU" sz="2400" b="1" i="1" dirty="0" smtClean="0">
                <a:solidFill>
                  <a:schemeClr val="tx1"/>
                </a:solidFill>
              </a:rPr>
              <a:t>этим</a:t>
            </a:r>
            <a:r>
              <a:rPr lang="ru-RU" sz="2400" i="1" dirty="0" smtClean="0">
                <a:solidFill>
                  <a:schemeClr val="tx1"/>
                </a:solidFill>
              </a:rPr>
              <a:t> же простым приметам относятся и наблюдения за росой  так роса в обильном количестве расположенная на траве вечером будет говорить о том что на следующий день будет хорошая / э-э погода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И15-мед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ЭТОЙ</a:t>
            </a:r>
            <a:r>
              <a:rPr lang="ru-RU" sz="2400" b="1" dirty="0" smtClean="0">
                <a:solidFill>
                  <a:schemeClr val="tx1"/>
                </a:solidFill>
              </a:rPr>
              <a:t> (752) </a:t>
            </a:r>
            <a:r>
              <a:rPr lang="en-US" sz="2400" b="1" dirty="0" smtClean="0">
                <a:solidFill>
                  <a:schemeClr val="tx1"/>
                </a:solidFill>
              </a:rPr>
              <a:t>VS </a:t>
            </a:r>
            <a:r>
              <a:rPr lang="ru-RU" sz="2400" b="1" i="1" dirty="0" smtClean="0">
                <a:solidFill>
                  <a:schemeClr val="tx1"/>
                </a:solidFill>
              </a:rPr>
              <a:t>ЭТИМ</a:t>
            </a:r>
            <a:r>
              <a:rPr lang="ru-RU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smtClean="0">
                <a:solidFill>
                  <a:schemeClr val="tx1"/>
                </a:solidFill>
              </a:rPr>
              <a:t>371</a:t>
            </a:r>
            <a:r>
              <a:rPr lang="ru-RU" sz="2400" b="1" dirty="0" smtClean="0">
                <a:solidFill>
                  <a:schemeClr val="tx1"/>
                </a:solidFill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но тем не менее вот такое вот отрицательное отношение собаки оно / м </a:t>
            </a:r>
            <a:r>
              <a:rPr lang="ru-RU" sz="2400" i="1" dirty="0" err="1" smtClean="0">
                <a:solidFill>
                  <a:schemeClr val="tx1"/>
                </a:solidFill>
              </a:rPr>
              <a:t>м</a:t>
            </a:r>
            <a:r>
              <a:rPr lang="ru-RU" sz="2400" i="1" dirty="0" smtClean="0">
                <a:solidFill>
                  <a:schemeClr val="tx1"/>
                </a:solidFill>
              </a:rPr>
              <a:t> в общем-то </a:t>
            </a:r>
            <a:r>
              <a:rPr lang="ru-RU" sz="2400" i="1" dirty="0" err="1" smtClean="0">
                <a:solidFill>
                  <a:schemeClr val="tx1"/>
                </a:solidFill>
              </a:rPr>
              <a:t>ино</a:t>
            </a:r>
            <a:r>
              <a:rPr lang="ru-RU" sz="2400" i="1" dirty="0" smtClean="0">
                <a:solidFill>
                  <a:schemeClr val="tx1"/>
                </a:solidFill>
              </a:rPr>
              <a:t>… / иногда / им… / имеет </a:t>
            </a:r>
            <a:r>
              <a:rPr lang="ru-RU" sz="2400" b="1" i="1" dirty="0" smtClean="0">
                <a:solidFill>
                  <a:schemeClr val="tx1"/>
                </a:solidFill>
              </a:rPr>
              <a:t>какие-то</a:t>
            </a:r>
            <a:r>
              <a:rPr lang="ru-RU" sz="2400" i="1" dirty="0" smtClean="0">
                <a:solidFill>
                  <a:schemeClr val="tx1"/>
                </a:solidFill>
              </a:rPr>
              <a:t> вот </a:t>
            </a:r>
            <a:r>
              <a:rPr lang="ru-RU" sz="2400" b="1" i="1" dirty="0" smtClean="0">
                <a:solidFill>
                  <a:schemeClr val="tx1"/>
                </a:solidFill>
              </a:rPr>
              <a:t>какое-то</a:t>
            </a:r>
            <a:r>
              <a:rPr lang="ru-RU" sz="2400" i="1" dirty="0" smtClean="0">
                <a:solidFill>
                  <a:schemeClr val="tx1"/>
                </a:solidFill>
              </a:rPr>
              <a:t> рациональное зерно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И1</a:t>
            </a:r>
            <a:r>
              <a:rPr lang="en-US" sz="2400" dirty="0" smtClean="0">
                <a:solidFill>
                  <a:schemeClr val="tx1"/>
                </a:solidFill>
              </a:rPr>
              <a:t>9</a:t>
            </a:r>
            <a:r>
              <a:rPr lang="ru-RU" sz="2400" dirty="0" smtClean="0">
                <a:solidFill>
                  <a:schemeClr val="tx1"/>
                </a:solidFill>
              </a:rPr>
              <a:t>-мед</a:t>
            </a:r>
            <a:r>
              <a:rPr lang="en-US" sz="2400" dirty="0" smtClean="0">
                <a:solidFill>
                  <a:schemeClr val="tx1"/>
                </a:solidFill>
              </a:rPr>
              <a:t>].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КАКИЕ-ТО</a:t>
            </a:r>
            <a:r>
              <a:rPr lang="ru-RU" sz="2400" b="1" dirty="0" smtClean="0">
                <a:solidFill>
                  <a:schemeClr val="tx1"/>
                </a:solidFill>
              </a:rPr>
              <a:t> (134) </a:t>
            </a:r>
            <a:r>
              <a:rPr lang="en-US" sz="2400" b="1" dirty="0" smtClean="0">
                <a:solidFill>
                  <a:schemeClr val="tx1"/>
                </a:solidFill>
              </a:rPr>
              <a:t>VS </a:t>
            </a:r>
            <a:r>
              <a:rPr lang="ru-RU" sz="2400" b="1" i="1" dirty="0" smtClean="0">
                <a:solidFill>
                  <a:schemeClr val="tx1"/>
                </a:solidFill>
              </a:rPr>
              <a:t>КАКОЕ-ТО</a:t>
            </a:r>
            <a:r>
              <a:rPr lang="ru-RU" sz="2400" b="1" dirty="0" smtClean="0">
                <a:solidFill>
                  <a:schemeClr val="tx1"/>
                </a:solidFill>
              </a:rPr>
              <a:t> (79) 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БОЛЕЕ ЧАСТОТНОЕ </a:t>
            </a:r>
            <a:r>
              <a:rPr lang="ru-RU" b="1" dirty="0" smtClean="0">
                <a:solidFill>
                  <a:schemeClr val="tx1"/>
                </a:solidFill>
                <a:latin typeface="Century Schoolbook"/>
                <a:sym typeface="Symbol"/>
              </a:rPr>
              <a:t></a:t>
            </a:r>
            <a:r>
              <a:rPr lang="ru-RU" b="1" dirty="0" smtClean="0">
                <a:solidFill>
                  <a:schemeClr val="tx1"/>
                </a:solidFill>
              </a:rPr>
              <a:t> МЕНЕЕ ЧАСТОТНОЕ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1" y="1719070"/>
            <a:ext cx="8715437" cy="4853201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потому что они </a:t>
            </a:r>
            <a:r>
              <a:rPr lang="ru-RU" sz="2400" b="1" i="1" dirty="0" smtClean="0">
                <a:solidFill>
                  <a:schemeClr val="tx1"/>
                </a:solidFill>
              </a:rPr>
              <a:t>начинаются</a:t>
            </a:r>
            <a:r>
              <a:rPr lang="ru-RU" sz="2400" i="1" dirty="0" smtClean="0">
                <a:solidFill>
                  <a:schemeClr val="tx1"/>
                </a:solidFill>
              </a:rPr>
              <a:t> / </a:t>
            </a:r>
            <a:r>
              <a:rPr lang="ru-RU" sz="2400" b="1" i="1" dirty="0" smtClean="0">
                <a:solidFill>
                  <a:schemeClr val="tx1"/>
                </a:solidFill>
              </a:rPr>
              <a:t>начинают</a:t>
            </a:r>
            <a:r>
              <a:rPr lang="ru-RU" sz="2400" i="1" dirty="0" smtClean="0">
                <a:solidFill>
                  <a:schemeClr val="tx1"/>
                </a:solidFill>
              </a:rPr>
              <a:t> работу в семь часов утра / заканчивается она в девять часов вечера  / э </a:t>
            </a:r>
            <a:r>
              <a:rPr lang="ru-RU" sz="2400" i="1" dirty="0" err="1" smtClean="0">
                <a:solidFill>
                  <a:schemeClr val="tx1"/>
                </a:solidFill>
              </a:rPr>
              <a:t>э</a:t>
            </a:r>
            <a:r>
              <a:rPr lang="ru-RU" sz="2400" i="1" dirty="0" smtClean="0">
                <a:solidFill>
                  <a:schemeClr val="tx1"/>
                </a:solidFill>
              </a:rPr>
              <a:t> после этого / очень кратковременный отдых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И20-мед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i="1" dirty="0" smtClean="0">
                <a:solidFill>
                  <a:schemeClr val="tx1"/>
                </a:solidFill>
              </a:rPr>
              <a:t>;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НАЧИНАЮТСЯ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(*) </a:t>
            </a:r>
            <a:r>
              <a:rPr lang="en-US" sz="2400" b="1" dirty="0" smtClean="0">
                <a:solidFill>
                  <a:schemeClr val="tx1"/>
                </a:solidFill>
              </a:rPr>
              <a:t>VS </a:t>
            </a:r>
            <a:r>
              <a:rPr lang="ru-RU" sz="2400" b="1" i="1" dirty="0" smtClean="0">
                <a:solidFill>
                  <a:schemeClr val="tx1"/>
                </a:solidFill>
              </a:rPr>
              <a:t>НАЧИНАЮТ</a:t>
            </a:r>
            <a:r>
              <a:rPr lang="ru-RU" sz="2400" b="1" dirty="0" smtClean="0">
                <a:solidFill>
                  <a:schemeClr val="tx1"/>
                </a:solidFill>
              </a:rPr>
              <a:t> (67)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 всё ну вечером </a:t>
            </a:r>
            <a:r>
              <a:rPr lang="ru-RU" sz="2400" i="1" dirty="0" err="1" smtClean="0">
                <a:solidFill>
                  <a:schemeClr val="tx1"/>
                </a:solidFill>
              </a:rPr>
              <a:t>вечером</a:t>
            </a:r>
            <a:r>
              <a:rPr lang="ru-RU" sz="2400" i="1" dirty="0" smtClean="0">
                <a:solidFill>
                  <a:schemeClr val="tx1"/>
                </a:solidFill>
              </a:rPr>
              <a:t> да </a:t>
            </a:r>
            <a:r>
              <a:rPr lang="ru-RU" sz="2400" b="1" i="1" dirty="0" smtClean="0">
                <a:solidFill>
                  <a:schemeClr val="tx1"/>
                </a:solidFill>
              </a:rPr>
              <a:t>у нас у меня </a:t>
            </a:r>
            <a:r>
              <a:rPr lang="ru-RU" sz="2400" i="1" dirty="0" smtClean="0">
                <a:solidFill>
                  <a:schemeClr val="tx1"/>
                </a:solidFill>
              </a:rPr>
              <a:t>приятная была / э-э не компания даже ну просто мои приятельницы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И26-мед</a:t>
            </a:r>
            <a:r>
              <a:rPr lang="en-US" sz="2400" dirty="0" smtClean="0">
                <a:solidFill>
                  <a:schemeClr val="tx1"/>
                </a:solidFill>
              </a:rPr>
              <a:t>].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НАС </a:t>
            </a:r>
            <a:r>
              <a:rPr lang="ru-RU" sz="2400" b="1" dirty="0" smtClean="0">
                <a:solidFill>
                  <a:schemeClr val="tx1"/>
                </a:solidFill>
              </a:rPr>
              <a:t>(1479) </a:t>
            </a:r>
            <a:r>
              <a:rPr lang="en-US" sz="2400" b="1" dirty="0">
                <a:solidFill>
                  <a:schemeClr val="tx1"/>
                </a:solidFill>
              </a:rPr>
              <a:t>VS</a:t>
            </a:r>
            <a:r>
              <a:rPr lang="ru-RU" sz="2400" b="1" dirty="0" smtClean="0">
                <a:solidFill>
                  <a:schemeClr val="tx1"/>
                </a:solidFill>
                <a:latin typeface="Century Schoolbook"/>
                <a:sym typeface="Symbol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+mj-lt"/>
                <a:sym typeface="Symbol"/>
              </a:rPr>
              <a:t>МЕНЯ</a:t>
            </a:r>
            <a:r>
              <a:rPr lang="ru-RU" sz="2400" b="1" i="1" dirty="0" smtClean="0">
                <a:solidFill>
                  <a:schemeClr val="tx1"/>
                </a:solidFill>
                <a:latin typeface="Century Schoolbook"/>
                <a:sym typeface="Symbol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(2416)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* </a:t>
            </a:r>
            <a:r>
              <a:rPr lang="ru-RU" sz="2400" dirty="0" smtClean="0">
                <a:solidFill>
                  <a:schemeClr val="tx1"/>
                </a:solidFill>
              </a:rPr>
              <a:t>ФОРМА ОТСУТСТВУЕТ В ЧАСТОТНОМ СЛОВАРЕ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МЕНЕЕ ЧАСТОТНОЕ </a:t>
            </a:r>
            <a:r>
              <a:rPr lang="ru-RU" b="1" dirty="0">
                <a:solidFill>
                  <a:schemeClr val="tx1"/>
                </a:solidFill>
                <a:latin typeface="Century Schoolbook"/>
                <a:sym typeface="Symbol"/>
              </a:rPr>
              <a:t></a:t>
            </a:r>
            <a:r>
              <a:rPr lang="ru-RU" b="1" dirty="0" smtClean="0">
                <a:solidFill>
                  <a:schemeClr val="tx1"/>
                </a:solidFill>
              </a:rPr>
              <a:t> БОЛЕЕ ЧАСТОТНОЕ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5" y="1643050"/>
            <a:ext cx="8786874" cy="5000659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к сожалению не всё нам доступно // и та литература которую </a:t>
            </a:r>
            <a:r>
              <a:rPr lang="ru-RU" sz="2400" b="1" i="1" dirty="0" smtClean="0">
                <a:solidFill>
                  <a:schemeClr val="tx1"/>
                </a:solidFill>
              </a:rPr>
              <a:t>мы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я</a:t>
            </a:r>
            <a:r>
              <a:rPr lang="ru-RU" sz="2400" i="1" dirty="0" smtClean="0">
                <a:solidFill>
                  <a:schemeClr val="tx1"/>
                </a:solidFill>
              </a:rPr>
              <a:t> очень люблю читать та литература которую я / э </a:t>
            </a:r>
            <a:r>
              <a:rPr lang="ru-RU" sz="2400" i="1" dirty="0" err="1" smtClean="0">
                <a:solidFill>
                  <a:schemeClr val="tx1"/>
                </a:solidFill>
              </a:rPr>
              <a:t>э</a:t>
            </a:r>
            <a:r>
              <a:rPr lang="ru-RU" sz="2400" i="1" dirty="0" smtClean="0">
                <a:solidFill>
                  <a:schemeClr val="tx1"/>
                </a:solidFill>
              </a:rPr>
              <a:t> могу / достать прочитать конечно она не отражает / э </a:t>
            </a:r>
            <a:r>
              <a:rPr lang="ru-RU" sz="2400" i="1" dirty="0" err="1" smtClean="0">
                <a:solidFill>
                  <a:schemeClr val="tx1"/>
                </a:solidFill>
              </a:rPr>
              <a:t>э</a:t>
            </a:r>
            <a:r>
              <a:rPr lang="ru-RU" sz="2400" i="1" dirty="0" smtClean="0">
                <a:solidFill>
                  <a:schemeClr val="tx1"/>
                </a:solidFill>
              </a:rPr>
              <a:t> всего что можно было бы увидеть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И23-мед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i="1" dirty="0" smtClean="0">
                <a:solidFill>
                  <a:schemeClr val="tx1"/>
                </a:solidFill>
              </a:rPr>
              <a:t>;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показана часть (э э) </a:t>
            </a:r>
            <a:r>
              <a:rPr lang="ru-RU" sz="2400" b="1" i="1" dirty="0" smtClean="0">
                <a:solidFill>
                  <a:schemeClr val="tx1"/>
                </a:solidFill>
              </a:rPr>
              <a:t>какого-то</a:t>
            </a:r>
            <a:r>
              <a:rPr lang="ru-RU" sz="2400" i="1" dirty="0" smtClean="0">
                <a:solidFill>
                  <a:schemeClr val="tx1"/>
                </a:solidFill>
              </a:rPr>
              <a:t> […] </a:t>
            </a:r>
            <a:r>
              <a:rPr lang="ru-RU" sz="2400" b="1" i="1" dirty="0" smtClean="0">
                <a:solidFill>
                  <a:schemeClr val="tx1"/>
                </a:solidFill>
              </a:rPr>
              <a:t>какой-то</a:t>
            </a:r>
            <a:r>
              <a:rPr lang="ru-RU" sz="2400" i="1" dirty="0" smtClean="0">
                <a:solidFill>
                  <a:schemeClr val="tx1"/>
                </a:solidFill>
              </a:rPr>
              <a:t> деревушки // то есть дома / ещё […] то есть не особо холодно / то есть это где-то ∫ сентябрь октябрь скорее </a:t>
            </a:r>
            <a:r>
              <a:rPr lang="ru-RU" sz="2400" i="1" dirty="0" smtClean="0">
                <a:solidFill>
                  <a:schemeClr val="tx1"/>
                </a:solidFill>
              </a:rPr>
              <a:t>всего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И9-юр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Много оговорок в использовании </a:t>
            </a:r>
            <a:r>
              <a:rPr lang="ru-RU" sz="2800" b="1" dirty="0" err="1" smtClean="0">
                <a:solidFill>
                  <a:schemeClr val="tx1"/>
                </a:solidFill>
              </a:rPr>
              <a:t>мЕСТОИМЕНИй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9070"/>
            <a:ext cx="8715435" cy="492463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ОБЩЕЕ КОЛИЧЕСТВО – 51 ЕДИНИЦА (46% МАТЕРИАЛА)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9595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Частотность как возможная причина оговорки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428868"/>
          <a:ext cx="871543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19070"/>
            <a:ext cx="9144000" cy="4924639"/>
          </a:xfrm>
        </p:spPr>
        <p:txBody>
          <a:bodyPr>
            <a:normAutofit/>
          </a:bodyPr>
          <a:lstStyle/>
          <a:p>
            <a:pPr lvl="0"/>
            <a:r>
              <a:rPr lang="ru-RU" sz="2100" b="1" dirty="0" smtClean="0">
                <a:solidFill>
                  <a:schemeClr val="tx1"/>
                </a:solidFill>
              </a:rPr>
              <a:t>Оговорки</a:t>
            </a:r>
            <a:r>
              <a:rPr lang="ru-RU" sz="2100" dirty="0" smtClean="0">
                <a:solidFill>
                  <a:schemeClr val="tx1"/>
                </a:solidFill>
              </a:rPr>
              <a:t> как явление устной спонтанной речи могут быть представлены единицами всех уровней языка (фонетические, лексические, грамматические); </a:t>
            </a:r>
          </a:p>
          <a:p>
            <a:pPr lvl="0"/>
            <a:r>
              <a:rPr lang="ru-RU" sz="2100" b="1" dirty="0" smtClean="0">
                <a:solidFill>
                  <a:schemeClr val="tx1"/>
                </a:solidFill>
              </a:rPr>
              <a:t>Грамматические оговорки </a:t>
            </a:r>
            <a:r>
              <a:rPr lang="ru-RU" sz="2100" dirty="0" smtClean="0">
                <a:solidFill>
                  <a:schemeClr val="tx1"/>
                </a:solidFill>
              </a:rPr>
              <a:t>оказываются наиболее частотными в речи русскоговорящих, что еще раз подтверждает наличие явных трудностей при грамматическом оформлении высказывания; </a:t>
            </a:r>
          </a:p>
          <a:p>
            <a:pPr lvl="0"/>
            <a:r>
              <a:rPr lang="ru-RU" sz="2100" dirty="0" smtClean="0">
                <a:solidFill>
                  <a:schemeClr val="tx1"/>
                </a:solidFill>
              </a:rPr>
              <a:t>Появление грамматических оговорок может быть объяснено рядом </a:t>
            </a:r>
            <a:r>
              <a:rPr lang="ru-RU" sz="2100" b="1" dirty="0" smtClean="0">
                <a:solidFill>
                  <a:schemeClr val="tx1"/>
                </a:solidFill>
              </a:rPr>
              <a:t>причин</a:t>
            </a:r>
            <a:r>
              <a:rPr lang="ru-RU" sz="21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ru-RU" sz="2100" dirty="0" smtClean="0">
                <a:solidFill>
                  <a:schemeClr val="tx1"/>
                </a:solidFill>
              </a:rPr>
              <a:t>влияние узкого контекста, как предшествующего (</a:t>
            </a:r>
            <a:r>
              <a:rPr lang="ru-RU" sz="2100" dirty="0" err="1" smtClean="0">
                <a:solidFill>
                  <a:schemeClr val="tx1"/>
                </a:solidFill>
              </a:rPr>
              <a:t>прайминг</a:t>
            </a:r>
            <a:r>
              <a:rPr lang="ru-RU" sz="2100" dirty="0" smtClean="0">
                <a:solidFill>
                  <a:schemeClr val="tx1"/>
                </a:solidFill>
              </a:rPr>
              <a:t>), так и последующего («</a:t>
            </a:r>
            <a:r>
              <a:rPr lang="ru-RU" sz="2100" dirty="0" err="1" smtClean="0">
                <a:solidFill>
                  <a:schemeClr val="tx1"/>
                </a:solidFill>
              </a:rPr>
              <a:t>фьючеринг</a:t>
            </a:r>
            <a:r>
              <a:rPr lang="ru-RU" sz="2100" dirty="0" smtClean="0">
                <a:solidFill>
                  <a:schemeClr val="tx1"/>
                </a:solidFill>
              </a:rPr>
              <a:t>»),</a:t>
            </a:r>
          </a:p>
          <a:p>
            <a:pPr lvl="1"/>
            <a:r>
              <a:rPr lang="ru-RU" sz="2100" dirty="0" smtClean="0">
                <a:solidFill>
                  <a:schemeClr val="tx1"/>
                </a:solidFill>
              </a:rPr>
              <a:t>влияние  широкого контекста исходного стимула. </a:t>
            </a:r>
          </a:p>
          <a:p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9595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ВЫВОДЫ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5" cy="4929222"/>
          </a:xfrm>
        </p:spPr>
        <p:txBody>
          <a:bodyPr>
            <a:normAutofit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ru-RU" sz="2400" dirty="0">
                <a:solidFill>
                  <a:schemeClr val="tx1"/>
                </a:solidFill>
              </a:rPr>
              <a:t>частотность слова или формы в языке в </a:t>
            </a:r>
            <a:r>
              <a:rPr lang="ru-RU" sz="2400" dirty="0" smtClean="0">
                <a:solidFill>
                  <a:schemeClr val="tx1"/>
                </a:solidFill>
              </a:rPr>
              <a:t>целом </a:t>
            </a:r>
            <a:r>
              <a:rPr lang="ru-RU" sz="2400" dirty="0" smtClean="0">
                <a:solidFill>
                  <a:schemeClr val="tx1"/>
                </a:solidFill>
              </a:rPr>
              <a:t>(впрочем, случаи</a:t>
            </a:r>
            <a:r>
              <a:rPr lang="ru-RU" sz="2400" dirty="0" smtClean="0">
                <a:solidFill>
                  <a:schemeClr val="tx1"/>
                </a:solidFill>
              </a:rPr>
              <a:t>, при которых менее частотная форма – неправильная – заменяется более частотной, вероятно, спровоцированы </a:t>
            </a:r>
            <a:r>
              <a:rPr lang="ru-RU" sz="2400" dirty="0" smtClean="0">
                <a:solidFill>
                  <a:schemeClr val="tx1"/>
                </a:solidFill>
              </a:rPr>
              <a:t>какими-то </a:t>
            </a:r>
            <a:r>
              <a:rPr lang="ru-RU" sz="2400" dirty="0" smtClean="0">
                <a:solidFill>
                  <a:schemeClr val="tx1"/>
                </a:solidFill>
              </a:rPr>
              <a:t>другими </a:t>
            </a:r>
            <a:r>
              <a:rPr lang="ru-RU" sz="2400" dirty="0" smtClean="0">
                <a:solidFill>
                  <a:schemeClr val="tx1"/>
                </a:solidFill>
              </a:rPr>
              <a:t>факторами). 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ru-RU" sz="2400" dirty="0" smtClean="0">
                <a:solidFill>
                  <a:schemeClr val="tx1"/>
                </a:solidFill>
              </a:rPr>
              <a:t>Большое количество грамматических оговорок наблюдается при использовании местоимений. Это </a:t>
            </a:r>
            <a:r>
              <a:rPr lang="ru-RU" sz="2400" dirty="0" smtClean="0">
                <a:solidFill>
                  <a:schemeClr val="tx1"/>
                </a:solidFill>
              </a:rPr>
              <a:t>связано с высокой </a:t>
            </a:r>
            <a:r>
              <a:rPr lang="ru-RU" sz="2400" dirty="0" smtClean="0">
                <a:solidFill>
                  <a:schemeClr val="tx1"/>
                </a:solidFill>
              </a:rPr>
              <a:t>частотностью этой части речи в устной речи в целом.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948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214313" y="332656"/>
            <a:ext cx="8720137" cy="6239594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endParaRPr lang="ru-RU" altLang="de-DE" sz="9600" dirty="0" smtClean="0"/>
          </a:p>
          <a:p>
            <a:pPr algn="ctr">
              <a:buFont typeface="Arial" charset="0"/>
              <a:buNone/>
            </a:pPr>
            <a:r>
              <a:rPr lang="ru-RU" altLang="de-DE" sz="9600" dirty="0" smtClean="0">
                <a:solidFill>
                  <a:schemeClr val="tx1"/>
                </a:solidFill>
              </a:rPr>
              <a:t>СПАСИБО </a:t>
            </a:r>
          </a:p>
          <a:p>
            <a:pPr algn="ctr">
              <a:buFont typeface="Arial" charset="0"/>
              <a:buNone/>
            </a:pPr>
            <a:r>
              <a:rPr lang="ru-RU" altLang="de-DE" sz="9600" dirty="0" smtClean="0">
                <a:solidFill>
                  <a:schemeClr val="tx1"/>
                </a:solidFill>
              </a:rPr>
              <a:t>ЗА </a:t>
            </a:r>
            <a:r>
              <a:rPr lang="ru-RU" altLang="de-DE" sz="9600" dirty="0" smtClean="0">
                <a:solidFill>
                  <a:schemeClr val="tx1"/>
                </a:solidFill>
              </a:rPr>
              <a:t>ВНИМАНИЕ</a:t>
            </a:r>
          </a:p>
          <a:p>
            <a:pPr>
              <a:buFont typeface="Arial" charset="0"/>
              <a:buNone/>
            </a:pPr>
            <a:endParaRPr lang="ru-RU" altLang="de-DE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91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ОГОВОРКА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628801"/>
            <a:ext cx="8715436" cy="3528392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/>
                </a:solidFill>
                <a:effectLst/>
              </a:rPr>
              <a:t>Непроизвольная ошибка в речи; слово, фраза, ошибочно сказанные вместо других, </a:t>
            </a:r>
            <a:r>
              <a:rPr lang="ru-RU" sz="3000" dirty="0" smtClean="0">
                <a:solidFill>
                  <a:schemeClr val="tx1"/>
                </a:solidFill>
                <a:effectLst/>
              </a:rPr>
              <a:t>нужных.</a:t>
            </a:r>
            <a:endParaRPr lang="ru-RU" sz="3000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tx1"/>
              </a:solidFill>
              <a:effectLst/>
            </a:endParaRPr>
          </a:p>
          <a:p>
            <a:pPr marL="114300" indent="0" algn="just">
              <a:buNone/>
            </a:pPr>
            <a:r>
              <a:rPr lang="ru-RU" sz="3000" b="1" i="1" dirty="0">
                <a:solidFill>
                  <a:schemeClr val="tx1"/>
                </a:solidFill>
                <a:effectLst/>
              </a:rPr>
              <a:t>Соотносительные понятия</a:t>
            </a:r>
            <a:r>
              <a:rPr lang="ru-RU" sz="3000" dirty="0">
                <a:solidFill>
                  <a:schemeClr val="tx1"/>
                </a:solidFill>
                <a:effectLst/>
              </a:rPr>
              <a:t>:</a:t>
            </a:r>
          </a:p>
          <a:p>
            <a:pPr algn="just"/>
            <a:r>
              <a:rPr lang="ru-RU" sz="3000" dirty="0">
                <a:solidFill>
                  <a:schemeClr val="tx1"/>
                </a:solidFill>
                <a:effectLst/>
              </a:rPr>
              <a:t>ОЧИТКА (спонтанное чтение)</a:t>
            </a:r>
          </a:p>
          <a:p>
            <a:r>
              <a:rPr lang="ru-RU" sz="3000" dirty="0" smtClean="0">
                <a:solidFill>
                  <a:schemeClr val="tx1"/>
                </a:solidFill>
                <a:effectLst/>
              </a:rPr>
              <a:t>ОПИСКА (спонтанное письмо)</a:t>
            </a:r>
          </a:p>
          <a:p>
            <a:pPr algn="just"/>
            <a:r>
              <a:rPr lang="ru-RU" sz="3000" dirty="0" smtClean="0">
                <a:solidFill>
                  <a:schemeClr val="tx1"/>
                </a:solidFill>
                <a:effectLst/>
              </a:rPr>
              <a:t>ОПЕЧАТКА </a:t>
            </a:r>
            <a:r>
              <a:rPr lang="ru-RU" sz="3000" dirty="0">
                <a:solidFill>
                  <a:schemeClr val="tx1"/>
                </a:solidFill>
                <a:effectLst/>
              </a:rPr>
              <a:t>(спонтанная машинопись)</a:t>
            </a:r>
          </a:p>
          <a:p>
            <a:pPr algn="just"/>
            <a:r>
              <a:rPr lang="ru-RU" sz="3000" dirty="0">
                <a:solidFill>
                  <a:schemeClr val="tx1"/>
                </a:solidFill>
                <a:effectLst/>
              </a:rPr>
              <a:t>ОСЛЫШКА (восприятие речи) </a:t>
            </a:r>
          </a:p>
          <a:p>
            <a:pPr marL="114300" indent="0" algn="just">
              <a:buNone/>
            </a:pPr>
            <a:endParaRPr lang="ru-RU" sz="3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82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М.В.РУСАКОВА +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В.И.ПОДЛЕССКАЯ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628800"/>
            <a:ext cx="877875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effectLst/>
              </a:rPr>
              <a:t>Оговорка 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–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комплекс фиксируемых в речи явлений, оценка которых говорящими располагается в континууме от «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так сказать по-русски невозможно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» до «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лучше было бы сказать по-другому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», то есть такие фрагменты речи, которые 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не имеют отношения к исходному речевому заданию говорящего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или являются бессмысленной последовательностью звуков. 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06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ИСТОЧНИК МАТЕРИАЛА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5" cy="511256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Сбалансированная аннотированная текстотека  (САТ; медики и юристы) – </a:t>
            </a:r>
            <a:r>
              <a:rPr lang="ru-RU" sz="3200" b="1" dirty="0" smtClean="0">
                <a:solidFill>
                  <a:schemeClr val="tx1"/>
                </a:solidFill>
              </a:rPr>
              <a:t>284</a:t>
            </a:r>
            <a:r>
              <a:rPr lang="ru-RU" sz="3200" dirty="0" smtClean="0">
                <a:solidFill>
                  <a:schemeClr val="tx1"/>
                </a:solidFill>
              </a:rPr>
              <a:t> единицы в контекстах, 93 784 словоформы.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/>
            <a:r>
              <a:rPr lang="ru-RU" sz="3000" dirty="0" smtClean="0">
                <a:solidFill>
                  <a:schemeClr val="tx1"/>
                </a:solidFill>
              </a:rPr>
              <a:t>Фонетические оговорки - 25%</a:t>
            </a:r>
          </a:p>
          <a:p>
            <a:pPr lvl="1"/>
            <a:r>
              <a:rPr lang="ru-RU" sz="3000" dirty="0" smtClean="0">
                <a:solidFill>
                  <a:schemeClr val="tx1"/>
                </a:solidFill>
              </a:rPr>
              <a:t>Лексические оговорки - 35% </a:t>
            </a:r>
          </a:p>
          <a:p>
            <a:pPr lvl="1"/>
            <a:r>
              <a:rPr lang="ru-RU" sz="3000" b="1" dirty="0" smtClean="0">
                <a:solidFill>
                  <a:schemeClr val="tx1"/>
                </a:solidFill>
              </a:rPr>
              <a:t>Грамматические оговорки</a:t>
            </a:r>
            <a:r>
              <a:rPr lang="ru-RU" sz="3000" dirty="0" smtClean="0">
                <a:solidFill>
                  <a:schemeClr val="tx1"/>
                </a:solidFill>
              </a:rPr>
              <a:t> - 40% (111 ед.) </a:t>
            </a:r>
          </a:p>
        </p:txBody>
      </p:sp>
    </p:spTree>
    <p:extLst>
      <p:ext uri="{BB962C8B-B14F-4D97-AF65-F5344CB8AC3E}">
        <p14:creationId xmlns:p14="http://schemas.microsoft.com/office/powerpoint/2010/main" val="9828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965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Из 500 различного рода “неправильностей”, встретившихся в устной спонтанной речи на русском языке, 120 – </a:t>
            </a:r>
            <a:r>
              <a:rPr lang="ru-RU" sz="2400" b="1" i="1" dirty="0">
                <a:solidFill>
                  <a:schemeClr val="tx1"/>
                </a:solidFill>
              </a:rPr>
              <a:t>почти четверть </a:t>
            </a:r>
            <a:r>
              <a:rPr lang="ru-RU" sz="2400" dirty="0">
                <a:solidFill>
                  <a:schemeClr val="tx1"/>
                </a:solidFill>
              </a:rPr>
              <a:t>– связаны с нестандартным оформлением словоформы в различных морфологических категориях.&lt;…&gt; Это неудивительно: механизмы речевой деятельности, связанные с морфологическим оформлением словоформы, являются, с одной стороны, неотъемлемой частью </a:t>
            </a:r>
            <a:r>
              <a:rPr lang="ru-RU" sz="2400" dirty="0" err="1">
                <a:solidFill>
                  <a:schemeClr val="tx1"/>
                </a:solidFill>
              </a:rPr>
              <a:t>синтаксирования</a:t>
            </a:r>
            <a:r>
              <a:rPr lang="ru-RU" sz="2400" dirty="0">
                <a:solidFill>
                  <a:schemeClr val="tx1"/>
                </a:solidFill>
              </a:rPr>
              <a:t>, а с другой – действуют в рамках </a:t>
            </a:r>
            <a:r>
              <a:rPr lang="ru-RU" sz="2400" dirty="0" smtClean="0">
                <a:solidFill>
                  <a:schemeClr val="tx1"/>
                </a:solidFill>
              </a:rPr>
              <a:t>слова. </a:t>
            </a:r>
            <a:endParaRPr lang="ru-RU" sz="2400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(«Элементы </a:t>
            </a:r>
            <a:r>
              <a:rPr lang="ru-RU" sz="2400" dirty="0">
                <a:solidFill>
                  <a:schemeClr val="tx1"/>
                </a:solidFill>
              </a:rPr>
              <a:t>антропоцентрической грамматики русского </a:t>
            </a:r>
            <a:r>
              <a:rPr lang="ru-RU" sz="2400" dirty="0" smtClean="0">
                <a:solidFill>
                  <a:schemeClr val="tx1"/>
                </a:solidFill>
              </a:rPr>
              <a:t>языка». М., 2012)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05439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М.В.Русакова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5" cy="500066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в принципе всё / то есть </a:t>
            </a:r>
            <a:r>
              <a:rPr lang="ru-RU" sz="2400" i="1" u="sng" dirty="0" smtClean="0">
                <a:solidFill>
                  <a:schemeClr val="tx1"/>
                </a:solidFill>
              </a:rPr>
              <a:t>фотографировались</a:t>
            </a:r>
            <a:r>
              <a:rPr lang="ru-RU" sz="2400" i="1" dirty="0" smtClean="0">
                <a:solidFill>
                  <a:schemeClr val="tx1"/>
                </a:solidFill>
              </a:rPr>
              <a:t> / </a:t>
            </a:r>
            <a:r>
              <a:rPr lang="ru-RU" sz="2400" b="1" i="1" dirty="0" err="1" smtClean="0">
                <a:solidFill>
                  <a:schemeClr val="tx1"/>
                </a:solidFill>
              </a:rPr>
              <a:t>плавались</a:t>
            </a:r>
            <a:r>
              <a:rPr lang="ru-RU" sz="2400" i="1" dirty="0" smtClean="0">
                <a:solidFill>
                  <a:schemeClr val="tx1"/>
                </a:solidFill>
              </a:rPr>
              <a:t> и ∫ э </a:t>
            </a:r>
            <a:r>
              <a:rPr lang="ru-RU" sz="2400" i="1" dirty="0" err="1" smtClean="0">
                <a:solidFill>
                  <a:schemeClr val="tx1"/>
                </a:solidFill>
              </a:rPr>
              <a:t>э</a:t>
            </a:r>
            <a:r>
              <a:rPr lang="ru-RU" sz="2400" i="1" dirty="0" smtClean="0">
                <a:solidFill>
                  <a:schemeClr val="tx1"/>
                </a:solidFill>
              </a:rPr>
              <a:t> ∫ отдыхали / загорали (...) ели всё что хотели / пили вино / и то есть [...] мне всё понравилось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И9-мед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спрыгнул с берёзы / и залез / </a:t>
            </a:r>
            <a:r>
              <a:rPr lang="ru-RU" sz="2400" i="1" u="sng" dirty="0" smtClean="0">
                <a:solidFill>
                  <a:schemeClr val="tx1"/>
                </a:solidFill>
              </a:rPr>
              <a:t>в лаз  </a:t>
            </a:r>
            <a:r>
              <a:rPr lang="ru-RU" sz="2400" i="1" dirty="0" smtClean="0">
                <a:solidFill>
                  <a:schemeClr val="tx1"/>
                </a:solidFill>
              </a:rPr>
              <a:t>/ узкий лаз / </a:t>
            </a:r>
            <a:r>
              <a:rPr lang="ru-RU" sz="2400" b="1" i="1" dirty="0" smtClean="0">
                <a:solidFill>
                  <a:schemeClr val="tx1"/>
                </a:solidFill>
              </a:rPr>
              <a:t>в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</a:rPr>
              <a:t>которого</a:t>
            </a:r>
            <a:r>
              <a:rPr lang="ru-RU" sz="2400" i="1" dirty="0" smtClean="0">
                <a:solidFill>
                  <a:schemeClr val="tx1"/>
                </a:solidFill>
              </a:rPr>
              <a:t> / из которого нам тоже было его не вытащить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И2-мед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i="1" u="sng" dirty="0" smtClean="0">
                <a:solidFill>
                  <a:schemeClr val="tx1"/>
                </a:solidFill>
              </a:rPr>
              <a:t>он тёрся </a:t>
            </a:r>
            <a:r>
              <a:rPr lang="ru-RU" sz="2400" i="1" dirty="0" smtClean="0">
                <a:solidFill>
                  <a:schemeClr val="tx1"/>
                </a:solidFill>
              </a:rPr>
              <a:t>головой об пол / вплоть до того что </a:t>
            </a:r>
            <a:r>
              <a:rPr lang="ru-RU" sz="2400" b="1" i="1" dirty="0" smtClean="0">
                <a:solidFill>
                  <a:schemeClr val="tx1"/>
                </a:solidFill>
              </a:rPr>
              <a:t>боялся</a:t>
            </a:r>
            <a:r>
              <a:rPr lang="ru-RU" sz="2400" i="1" dirty="0" smtClean="0">
                <a:solidFill>
                  <a:schemeClr val="tx1"/>
                </a:solidFill>
              </a:rPr>
              <a:t> что боялись что он протрёт / шерсть на спине / э-э после чего поигрался с хвостом и заснул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И20-мед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19595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Оговорки, совершенные под воздействием </a:t>
            </a:r>
            <a:r>
              <a:rPr lang="ru-RU" b="1" dirty="0" err="1" smtClean="0">
                <a:solidFill>
                  <a:srgbClr val="FF0000"/>
                </a:solidFill>
              </a:rPr>
              <a:t>прайминга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9070"/>
            <a:ext cx="8715435" cy="4924639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и следующий ∫ в кабинет на шум </a:t>
            </a:r>
            <a:r>
              <a:rPr lang="ru-RU" b="1" i="1" dirty="0" smtClean="0">
                <a:solidFill>
                  <a:schemeClr val="tx1"/>
                </a:solidFill>
              </a:rPr>
              <a:t>вошёл</a:t>
            </a:r>
            <a:r>
              <a:rPr lang="ru-RU" i="1" dirty="0" smtClean="0">
                <a:solidFill>
                  <a:schemeClr val="tx1"/>
                </a:solidFill>
              </a:rPr>
              <a:t> / ещё </a:t>
            </a:r>
            <a:r>
              <a:rPr lang="ru-RU" b="1" i="1" dirty="0" err="1" smtClean="0">
                <a:solidFill>
                  <a:schemeClr val="tx1"/>
                </a:solidFill>
              </a:rPr>
              <a:t>оди</a:t>
            </a:r>
            <a:r>
              <a:rPr lang="ru-RU" i="1" dirty="0" smtClean="0">
                <a:solidFill>
                  <a:schemeClr val="tx1"/>
                </a:solidFill>
              </a:rPr>
              <a:t>… ∫ </a:t>
            </a:r>
            <a:r>
              <a:rPr lang="ru-RU" b="1" i="1" dirty="0" smtClean="0">
                <a:solidFill>
                  <a:schemeClr val="tx1"/>
                </a:solidFill>
              </a:rPr>
              <a:t>одна</a:t>
            </a:r>
            <a:r>
              <a:rPr lang="ru-RU" i="1" dirty="0" smtClean="0">
                <a:solidFill>
                  <a:schemeClr val="tx1"/>
                </a:solidFill>
              </a:rPr>
              <a:t> личность / как там пишется // которая не стала его хватать за ноги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И34-юр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но тут в комнату </a:t>
            </a:r>
            <a:r>
              <a:rPr lang="ru-RU" b="1" i="1" dirty="0" smtClean="0">
                <a:solidFill>
                  <a:schemeClr val="tx1"/>
                </a:solidFill>
              </a:rPr>
              <a:t>зашла</a:t>
            </a:r>
            <a:r>
              <a:rPr lang="ru-RU" i="1" dirty="0" smtClean="0">
                <a:solidFill>
                  <a:schemeClr val="tx1"/>
                </a:solidFill>
              </a:rPr>
              <a:t> ∫ </a:t>
            </a:r>
            <a:r>
              <a:rPr lang="ru-RU" b="1" i="1" dirty="0" smtClean="0">
                <a:solidFill>
                  <a:schemeClr val="tx1"/>
                </a:solidFill>
              </a:rPr>
              <a:t>зашёл</a:t>
            </a:r>
            <a:r>
              <a:rPr lang="ru-RU" i="1" dirty="0" smtClean="0">
                <a:solidFill>
                  <a:schemeClr val="tx1"/>
                </a:solidFill>
              </a:rPr>
              <a:t> [...] ∫ </a:t>
            </a:r>
            <a:r>
              <a:rPr lang="ru-RU" b="1" i="1" dirty="0" smtClean="0">
                <a:solidFill>
                  <a:schemeClr val="tx1"/>
                </a:solidFill>
              </a:rPr>
              <a:t>зашла</a:t>
            </a:r>
            <a:r>
              <a:rPr lang="ru-RU" i="1" dirty="0" smtClean="0">
                <a:solidFill>
                  <a:schemeClr val="tx1"/>
                </a:solidFill>
              </a:rPr>
              <a:t> личность &lt;усмешка&gt; ещё один человек / ну вот / он подошёл не к псу / а к шкафу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И33-юр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короче пса поймали // (э э) </a:t>
            </a:r>
            <a:r>
              <a:rPr lang="ru-RU" b="1" i="1" dirty="0" smtClean="0">
                <a:solidFill>
                  <a:schemeClr val="tx1"/>
                </a:solidFill>
              </a:rPr>
              <a:t>вышел</a:t>
            </a:r>
            <a:r>
              <a:rPr lang="ru-RU" i="1" dirty="0" smtClean="0">
                <a:solidFill>
                  <a:schemeClr val="tx1"/>
                </a:solidFill>
              </a:rPr>
              <a:t> ещё один [...] ∫ </a:t>
            </a:r>
            <a:r>
              <a:rPr lang="ru-RU" b="1" i="1" dirty="0" smtClean="0">
                <a:solidFill>
                  <a:schemeClr val="tx1"/>
                </a:solidFill>
              </a:rPr>
              <a:t>вышла</a:t>
            </a:r>
            <a:r>
              <a:rPr lang="ru-RU" i="1" dirty="0" smtClean="0">
                <a:solidFill>
                  <a:schemeClr val="tx1"/>
                </a:solidFill>
              </a:rPr>
              <a:t> ещё одна личность / в белом халате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И23-юр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внезапно </a:t>
            </a:r>
            <a:r>
              <a:rPr lang="ru-RU" b="1" i="1" dirty="0" smtClean="0">
                <a:solidFill>
                  <a:schemeClr val="tx1"/>
                </a:solidFill>
              </a:rPr>
              <a:t>появился</a:t>
            </a:r>
            <a:r>
              <a:rPr lang="ru-RU" i="1" dirty="0" smtClean="0">
                <a:solidFill>
                  <a:schemeClr val="tx1"/>
                </a:solidFill>
              </a:rPr>
              <a:t> по… [...] </a:t>
            </a:r>
            <a:r>
              <a:rPr lang="ru-RU" b="1" i="1" dirty="0" smtClean="0">
                <a:solidFill>
                  <a:schemeClr val="tx1"/>
                </a:solidFill>
              </a:rPr>
              <a:t>появилась</a:t>
            </a:r>
            <a:r>
              <a:rPr lang="ru-RU" i="1" dirty="0" smtClean="0">
                <a:solidFill>
                  <a:schemeClr val="tx1"/>
                </a:solidFill>
              </a:rPr>
              <a:t> первая / мужская личность которая / кричала Зине / держи его!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И7-юр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 это время в комнату </a:t>
            </a:r>
            <a:r>
              <a:rPr lang="ru-RU" b="1" i="1" dirty="0" smtClean="0">
                <a:solidFill>
                  <a:schemeClr val="tx1"/>
                </a:solidFill>
              </a:rPr>
              <a:t>ворвался</a:t>
            </a:r>
            <a:r>
              <a:rPr lang="ru-RU" i="1" dirty="0" smtClean="0">
                <a:solidFill>
                  <a:schemeClr val="tx1"/>
                </a:solidFill>
              </a:rPr>
              <a:t> ∫ (э э) </a:t>
            </a:r>
            <a:r>
              <a:rPr lang="ru-RU" b="1" i="1" dirty="0" smtClean="0">
                <a:solidFill>
                  <a:schemeClr val="tx1"/>
                </a:solidFill>
              </a:rPr>
              <a:t>какое-то лицо </a:t>
            </a:r>
            <a:r>
              <a:rPr lang="ru-RU" i="1" dirty="0" smtClean="0">
                <a:solidFill>
                  <a:schemeClr val="tx1"/>
                </a:solidFill>
              </a:rPr>
              <a:t>мужского пола / и бросилось ∫ причём не ко псу / а шкафу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ru-RU" dirty="0" smtClean="0">
                <a:solidFill>
                  <a:schemeClr val="tx1"/>
                </a:solidFill>
              </a:rPr>
              <a:t>И6-юр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«ШИРОКИЙ» ПРАЙМИНГ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9070"/>
            <a:ext cx="8715435" cy="4853201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послышалось / </a:t>
            </a:r>
            <a:r>
              <a:rPr lang="ru-RU" sz="2400" b="1" i="1" dirty="0" smtClean="0">
                <a:solidFill>
                  <a:schemeClr val="tx1"/>
                </a:solidFill>
              </a:rPr>
              <a:t>страшное</a:t>
            </a:r>
            <a:r>
              <a:rPr lang="ru-RU" sz="2400" i="1" dirty="0" smtClean="0">
                <a:solidFill>
                  <a:schemeClr val="tx1"/>
                </a:solidFill>
              </a:rPr>
              <a:t> / страшный треск / </a:t>
            </a:r>
            <a:r>
              <a:rPr lang="ru-RU" sz="2400" i="1" u="sng" dirty="0" smtClean="0">
                <a:solidFill>
                  <a:schemeClr val="tx1"/>
                </a:solidFill>
              </a:rPr>
              <a:t>чавканье</a:t>
            </a:r>
            <a:r>
              <a:rPr lang="ru-RU" sz="2400" i="1" dirty="0" smtClean="0">
                <a:solidFill>
                  <a:schemeClr val="tx1"/>
                </a:solidFill>
              </a:rPr>
              <a:t> / значит действительно / рыба была найдена / и кот в ближайшее время / мог бы её съесть // поэтому надо было не теряя времени / срочно его оттуда вытаскивать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И12-мед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городскому жителю / приметы обычно не нужны // </a:t>
            </a:r>
            <a:r>
              <a:rPr lang="ru-RU" sz="2400" b="1" i="1" dirty="0" smtClean="0">
                <a:solidFill>
                  <a:schemeClr val="tx1"/>
                </a:solidFill>
              </a:rPr>
              <a:t>по</a:t>
            </a:r>
            <a:r>
              <a:rPr lang="ru-RU" sz="2400" i="1" dirty="0" smtClean="0">
                <a:solidFill>
                  <a:schemeClr val="tx1"/>
                </a:solidFill>
              </a:rPr>
              <a:t> времени / о времени он судит </a:t>
            </a:r>
            <a:r>
              <a:rPr lang="ru-RU" sz="2400" i="1" u="sng" dirty="0" smtClean="0">
                <a:solidFill>
                  <a:schemeClr val="tx1"/>
                </a:solidFill>
              </a:rPr>
              <a:t>по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u="sng" dirty="0" smtClean="0">
                <a:solidFill>
                  <a:schemeClr val="tx1"/>
                </a:solidFill>
              </a:rPr>
              <a:t>часам</a:t>
            </a:r>
            <a:r>
              <a:rPr lang="ru-RU" sz="2400" i="1" dirty="0" smtClean="0">
                <a:solidFill>
                  <a:schemeClr val="tx1"/>
                </a:solidFill>
              </a:rPr>
              <a:t> / о своём местонахождении по табличкам / на домах / а сельскому жителю приметы дают очень много важной информации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ru-RU" sz="2400" dirty="0" smtClean="0">
                <a:solidFill>
                  <a:schemeClr val="tx1"/>
                </a:solidFill>
              </a:rPr>
              <a:t>И11-мед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95951"/>
          </a:xfrm>
        </p:spPr>
        <p:txBody>
          <a:bodyPr/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Оговорки, совершенные под воздействием «</a:t>
            </a:r>
            <a:r>
              <a:rPr lang="ru-RU" sz="3100" b="1" dirty="0" smtClean="0">
                <a:solidFill>
                  <a:srgbClr val="FF0000"/>
                </a:solidFill>
              </a:rPr>
              <a:t>ФЬЮЧЕРИНГА</a:t>
            </a:r>
            <a:r>
              <a:rPr lang="ru-RU" sz="3100" b="1" dirty="0" smtClean="0">
                <a:solidFill>
                  <a:schemeClr val="tx1"/>
                </a:solidFill>
              </a:rPr>
              <a:t>» 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ОБЩЕЕ КОЛИЧЕСТВО – 22 ЕДИНИЦЫ (20% МАТЕРИАЛА)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404664"/>
            <a:ext cx="8715436" cy="115212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СООТНОШЕНИЕ ГРАММАТИЧЕСКИХ ОГОВОРОК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(</a:t>
            </a:r>
            <a:r>
              <a:rPr lang="ru-RU" sz="2400" b="1" dirty="0" err="1" smtClean="0">
                <a:solidFill>
                  <a:schemeClr val="tx1"/>
                </a:solidFill>
              </a:rPr>
              <a:t>прайминг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vs</a:t>
            </a:r>
            <a:r>
              <a:rPr lang="ru-RU" sz="2400" b="1" dirty="0" smtClean="0">
                <a:solidFill>
                  <a:schemeClr val="tx1"/>
                </a:solidFill>
              </a:rPr>
              <a:t> «</a:t>
            </a:r>
            <a:r>
              <a:rPr lang="ru-RU" sz="2400" b="1" dirty="0" err="1" smtClean="0">
                <a:solidFill>
                  <a:schemeClr val="tx1"/>
                </a:solidFill>
              </a:rPr>
              <a:t>фьючеринг</a:t>
            </a:r>
            <a:r>
              <a:rPr lang="ru-RU" sz="2400" b="1" dirty="0" smtClean="0">
                <a:solidFill>
                  <a:schemeClr val="tx1"/>
                </a:solidFill>
              </a:rPr>
              <a:t>»)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4697131"/>
              </p:ext>
            </p:extLst>
          </p:nvPr>
        </p:nvGraphicFramePr>
        <p:xfrm>
          <a:off x="214282" y="2636912"/>
          <a:ext cx="8715436" cy="4006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8">
      <a:dk1>
        <a:srgbClr val="2F2B20"/>
      </a:dk1>
      <a:lt1>
        <a:srgbClr val="FFFFFF"/>
      </a:lt1>
      <a:dk2>
        <a:srgbClr val="F2F1E2"/>
      </a:dk2>
      <a:lt2>
        <a:srgbClr val="C3D8D7"/>
      </a:lt2>
      <a:accent1>
        <a:srgbClr val="9CBEBD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953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Сетка</vt:lpstr>
      <vt:lpstr>СЛУЧАЙНОСТЬ ИЛИ ЗАКОНОМЕРНОСТЬ? ЧАСТОТНОСТЬ КАК ВОЗМОЖНАЯ ПРИЧИНА ПОЯВЛЕНИЯ ГРАММАТИЧЕСКИХ РЕЧЕВЫХ СБОЕВ В СПОНТАННОЙ РЕЧИ </vt:lpstr>
      <vt:lpstr>ОГОВОРКА </vt:lpstr>
      <vt:lpstr>М.В.РУСАКОВА +  В.И.ПОДЛЕССКАЯ</vt:lpstr>
      <vt:lpstr>ИСТОЧНИК МАТЕРИАЛА</vt:lpstr>
      <vt:lpstr>М.В.Русакова</vt:lpstr>
      <vt:lpstr>Оговорки, совершенные под воздействием прайминга </vt:lpstr>
      <vt:lpstr>«ШИРОКИЙ» ПРАЙМИНГ</vt:lpstr>
      <vt:lpstr>Оговорки, совершенные под воздействием «ФЬЮЧЕРИНГА» </vt:lpstr>
      <vt:lpstr>СООТНОШЕНИЕ ГРАММАТИЧЕСКИХ ОГОВОРОК (прайминг vs «фьючеринг»)  </vt:lpstr>
      <vt:lpstr>Частотный словарь словоформ русского языка (проект)</vt:lpstr>
      <vt:lpstr>БОЛЕЕ ЧАСТОТНОЕ  МЕНЕЕ ЧАСТОТНОЕ </vt:lpstr>
      <vt:lpstr>МЕНЕЕ ЧАСТОТНОЕ  БОЛЕЕ ЧАСТОТНОЕ </vt:lpstr>
      <vt:lpstr>Много оговорок в использовании мЕСТОИМЕНИй</vt:lpstr>
      <vt:lpstr>Частотность как возможная причина оговорки 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СЛУЧАЙНОСТЬ ИЛИ ЗАКОНОМЕРНОСТЬ? ЧАСТОТНОСТЬ КАК ВОЗМОЖНАЯ ПРИЧИНА ПОЯВЛЕНИЯ ГРАММАТИЧЕСКИХ РЕЧЕВЫХ СБОЕВ В СПОНТАННОЙ РЕЧИ </dc:title>
  <dc:creator>user</dc:creator>
  <cp:lastModifiedBy>User</cp:lastModifiedBy>
  <cp:revision>48</cp:revision>
  <dcterms:created xsi:type="dcterms:W3CDTF">2019-11-20T08:17:22Z</dcterms:created>
  <dcterms:modified xsi:type="dcterms:W3CDTF">2019-11-22T18:35:01Z</dcterms:modified>
</cp:coreProperties>
</file>