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9" r:id="rId15"/>
    <p:sldId id="269" r:id="rId16"/>
    <p:sldId id="270" r:id="rId17"/>
    <p:sldId id="271" r:id="rId18"/>
    <p:sldId id="272" r:id="rId19"/>
    <p:sldId id="273" r:id="rId20"/>
    <p:sldId id="277" r:id="rId21"/>
    <p:sldId id="275" r:id="rId22"/>
    <p:sldId id="276" r:id="rId23"/>
    <p:sldId id="278" r:id="rId2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Татьяна Казакова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E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868485-7CA0-4CDD-B710-3BF60867B883}">
  <a:tblStyle styleId="{90868485-7CA0-4CDD-B710-3BF60867B88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2C35C12-C53D-43FB-8F75-CC8B595C3A6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5"/>
    <p:restoredTop sz="86611"/>
  </p:normalViewPr>
  <p:slideViewPr>
    <p:cSldViewPr snapToGrid="0">
      <p:cViewPr varScale="1">
        <p:scale>
          <a:sx n="92" d="100"/>
          <a:sy n="92" d="100"/>
        </p:scale>
        <p:origin x="1016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6b4433ac7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6b4433ac7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6b1a235e2e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6b1a235e2e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6b1a235e2e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6b1a235e2e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6b256b5064_5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6b256b5064_5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6b62d63d08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6b62d63d08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6b186044d2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6b186044d2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6b67530b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6b67530b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6b256b506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6b256b506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6b62d63d08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6b62d63d08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6b62d63d08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6b62d63d08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3379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6b186044d2_2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6b186044d2_2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75662a764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75662a764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6b62d6401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6b62d6401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b256b5064_5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b256b5064_5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Тунгусо-маньчжурская семья. Северная ветвь. </a:t>
            </a:r>
            <a:r>
              <a:rPr lang="ru-RU" dirty="0" err="1"/>
              <a:t>Быстринский</a:t>
            </a:r>
            <a:r>
              <a:rPr lang="en-US" dirty="0"/>
              <a:t> </a:t>
            </a:r>
            <a:r>
              <a:rPr lang="ru-RU" dirty="0"/>
              <a:t>говор.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6b009b22bb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6b009b22bb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6b009b22bb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6b009b22bb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Человек живёт по городу.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6ad72340cd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6ad72340cd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6b009b22bb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6b009b22bb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6b4433ac7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6b4433ac7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6b4433ac7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6b4433ac79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12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3000" b="1">
                <a:latin typeface="Times New Roman"/>
                <a:ea typeface="Times New Roman"/>
                <a:cs typeface="Times New Roman"/>
                <a:sym typeface="Times New Roman"/>
              </a:rPr>
              <a:t>Пространственные падежи в быстринском диалекте эвенского языка</a:t>
            </a:r>
            <a:endParaRPr sz="300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797175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>
                <a:solidFill>
                  <a:srgbClr val="000000"/>
                </a:solidFill>
              </a:rPr>
              <a:t> </a:t>
            </a:r>
            <a:r>
              <a:rPr lang="ru" sz="1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XVI конференция по типологии и грамматике для молодых исследователей</a:t>
            </a:r>
            <a:endParaRPr sz="14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21-23 ноября 2019</a:t>
            </a:r>
            <a:endParaRPr sz="14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2578500" y="3663675"/>
            <a:ext cx="3987000" cy="9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Александра Ногина, sashanogina@gmail.com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Татьяна Казакова, tanusha.kazakova@gmail.com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НИУ ВШЭ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latin typeface="Times New Roman"/>
                <a:ea typeface="Times New Roman"/>
                <a:cs typeface="Times New Roman"/>
                <a:sym typeface="Times New Roman"/>
              </a:rPr>
              <a:t>Цель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0" name="Google Shape;130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Директив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(11)</a:t>
            </a:r>
            <a:r>
              <a:rPr lang="ru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i="1" dirty="0">
                <a:solidFill>
                  <a:schemeClr val="dk1"/>
                </a:solidFill>
              </a:rPr>
              <a:t>  </a:t>
            </a:r>
            <a:r>
              <a:rPr lang="ru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abd’akod’ak-tak	   ɵr-di-m</a:t>
            </a:r>
            <a:endParaRPr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445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веселье-</a:t>
            </a:r>
            <a:r>
              <a:rPr lang="ru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</a:t>
            </a:r>
            <a:r>
              <a:rPr lang="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уйти-</a:t>
            </a:r>
            <a:r>
              <a:rPr lang="ru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FUT</a:t>
            </a:r>
            <a:r>
              <a:rPr lang="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ru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1SG</a:t>
            </a:r>
            <a:endParaRPr sz="1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445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‘Я пойду на праздник’.</a:t>
            </a:r>
            <a:endParaRPr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445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b="1" dirty="0">
              <a:solidFill>
                <a:srgbClr val="000000"/>
              </a:solidFill>
            </a:endParaRPr>
          </a:p>
          <a:p>
            <a:pPr marL="4445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Локатив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(12)</a:t>
            </a:r>
            <a:r>
              <a:rPr lang="ru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i="1" dirty="0">
                <a:solidFill>
                  <a:schemeClr val="dk1"/>
                </a:solidFill>
              </a:rPr>
              <a:t>  </a:t>
            </a:r>
            <a:r>
              <a:rPr lang="ru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d’u-tki </a:t>
            </a:r>
            <a:r>
              <a:rPr lang="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r>
              <a:rPr lang="ru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d’u-la         	i-ri-n</a:t>
            </a:r>
            <a:endParaRPr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445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дом-</a:t>
            </a:r>
            <a:r>
              <a:rPr lang="ru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</a:t>
            </a:r>
            <a:r>
              <a:rPr lang="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/ дом-</a:t>
            </a:r>
            <a:r>
              <a:rPr lang="ru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LOC</a:t>
            </a:r>
            <a:r>
              <a:rPr lang="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	войти-</a:t>
            </a:r>
            <a:r>
              <a:rPr lang="ru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NFUT</a:t>
            </a:r>
            <a:r>
              <a:rPr lang="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ru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3SG</a:t>
            </a: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445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‘Он вошёл в дом’.</a:t>
            </a:r>
            <a:endParaRPr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" name="Google Shape;131;p22"/>
          <p:cNvSpPr txBox="1"/>
          <p:nvPr/>
        </p:nvSpPr>
        <p:spPr>
          <a:xfrm>
            <a:off x="4432300" y="2122685"/>
            <a:ext cx="4400000" cy="1435572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Глаголы мгновенного действия (типа </a:t>
            </a:r>
            <a:r>
              <a:rPr lang="ru" sz="16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и- </a:t>
            </a:r>
            <a:r>
              <a:rPr lang="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‘войти’) не могут сочетаться с дополнением в напр. падеже, поскольку они по определению обозначают «результативные» действия. [Мальчуков 2008]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2" name="Google Shape;132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>
            <a:spLocks noGrp="1"/>
          </p:cNvSpPr>
          <p:nvPr>
            <p:ph type="title"/>
          </p:nvPr>
        </p:nvSpPr>
        <p:spPr>
          <a:xfrm>
            <a:off x="311700" y="4354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latin typeface="Times New Roman"/>
                <a:ea typeface="Times New Roman"/>
                <a:cs typeface="Times New Roman"/>
                <a:sym typeface="Times New Roman"/>
              </a:rPr>
              <a:t>Цель 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8" name="Google Shape;138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Директив-локатив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(13)</a:t>
            </a:r>
            <a:r>
              <a:rPr lang="ru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ru" i="1" dirty="0">
                <a:solidFill>
                  <a:srgbClr val="000000"/>
                </a:solidFill>
              </a:rPr>
              <a:t> </a:t>
            </a:r>
            <a:r>
              <a:rPr lang="ru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noŋan 	okata-kla 		em</a:t>
            </a:r>
            <a:r>
              <a:rPr lang="ru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ɨ-de-n-nɨ-n</a:t>
            </a:r>
            <a:endParaRPr i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он		река-</a:t>
            </a:r>
            <a:r>
              <a:rPr lang="ru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DIR.LOC</a:t>
            </a:r>
            <a:r>
              <a:rPr lang="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прийти-</a:t>
            </a:r>
            <a:r>
              <a:rPr lang="ru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IPFV-?-PST</a:t>
            </a:r>
            <a:r>
              <a:rPr lang="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ru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3SG</a:t>
            </a:r>
            <a:endParaRPr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445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‘Он до реки дошёл’.</a:t>
            </a: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445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(14)   </a:t>
            </a:r>
            <a:r>
              <a:rPr lang="ru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bej   	        	ŋɨ-ni-n          	urekče(k)-kla </a:t>
            </a:r>
            <a:endParaRPr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445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человек       	дойти-</a:t>
            </a:r>
            <a:r>
              <a:rPr lang="ru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PST</a:t>
            </a:r>
            <a:r>
              <a:rPr lang="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ru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3SG</a:t>
            </a:r>
            <a:r>
              <a:rPr lang="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	гора-</a:t>
            </a:r>
            <a:r>
              <a:rPr lang="ru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DIR.LOC</a:t>
            </a:r>
            <a:endParaRPr sz="1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445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‘Человек дошёл до горы’.</a:t>
            </a: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445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9999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" name="Google Shape;139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latin typeface="Times New Roman"/>
                <a:ea typeface="Times New Roman"/>
                <a:cs typeface="Times New Roman"/>
                <a:sym typeface="Times New Roman"/>
              </a:rPr>
              <a:t>Цель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5" name="Google Shape;145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Директив-пролатив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(15) </a:t>
            </a:r>
            <a:r>
              <a:rPr lang="ru" i="1" dirty="0">
                <a:solidFill>
                  <a:srgbClr val="999999"/>
                </a:solidFill>
              </a:rPr>
              <a:t>  </a:t>
            </a:r>
            <a:r>
              <a:rPr lang="ru" i="1" dirty="0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kuŋa 	     abdu-la-kli 	ŋen-not-te-n</a:t>
            </a:r>
            <a:endParaRPr i="1" dirty="0">
              <a:solidFill>
                <a:srgbClr val="9999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445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ребёнок  вещь-</a:t>
            </a:r>
            <a:r>
              <a:rPr lang="ru" sz="1400" dirty="0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</a:t>
            </a:r>
            <a:r>
              <a:rPr lang="ru" dirty="0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ru" sz="1400" dirty="0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DIR.PROL</a:t>
            </a:r>
            <a:r>
              <a:rPr lang="ru" dirty="0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двигаться-</a:t>
            </a:r>
            <a:r>
              <a:rPr lang="ru" sz="1400" dirty="0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FREQ</a:t>
            </a:r>
            <a:r>
              <a:rPr lang="ru" dirty="0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ru" sz="1400" dirty="0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NFUT</a:t>
            </a:r>
            <a:r>
              <a:rPr lang="ru" dirty="0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ru" sz="1400" dirty="0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3SG</a:t>
            </a:r>
            <a:endParaRPr dirty="0">
              <a:solidFill>
                <a:srgbClr val="9999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445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‘Ребёнок вдоль вещей (до вещей) уходит (уползает)’. [Цинциус 1947]</a:t>
            </a:r>
            <a:endParaRPr dirty="0">
              <a:solidFill>
                <a:srgbClr val="9999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(16)</a:t>
            </a:r>
            <a:r>
              <a:rPr lang="ru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i="1" dirty="0">
                <a:solidFill>
                  <a:schemeClr val="dk1"/>
                </a:solidFill>
              </a:rPr>
              <a:t>  </a:t>
            </a:r>
            <a:r>
              <a:rPr lang="ru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abdu-la-kli  	        	girka-di-m</a:t>
            </a:r>
            <a:endParaRPr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445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вещь-</a:t>
            </a:r>
            <a:r>
              <a:rPr lang="ru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</a:t>
            </a:r>
            <a:r>
              <a:rPr lang="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ru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DIR.PROL</a:t>
            </a:r>
            <a:r>
              <a:rPr lang="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идти-</a:t>
            </a:r>
            <a:r>
              <a:rPr lang="ru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FUT</a:t>
            </a:r>
            <a:r>
              <a:rPr lang="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ru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1SG</a:t>
            </a: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445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‘Дойду до вещей, до места, где вещи лежат’.</a:t>
            </a:r>
            <a:r>
              <a:rPr lang="ru" sz="1100" dirty="0">
                <a:solidFill>
                  <a:schemeClr val="dk1"/>
                </a:solidFill>
              </a:rPr>
              <a:t>				</a:t>
            </a:r>
            <a:endParaRPr sz="1100" dirty="0">
              <a:solidFill>
                <a:schemeClr val="dk1"/>
              </a:solidFill>
            </a:endParaRPr>
          </a:p>
          <a:p>
            <a:pPr marL="4445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solidFill>
                  <a:schemeClr val="dk1"/>
                </a:solidFill>
              </a:rPr>
              <a:t>			</a:t>
            </a:r>
            <a:endParaRPr sz="1100" dirty="0">
              <a:solidFill>
                <a:schemeClr val="dk1"/>
              </a:solidFill>
            </a:endParaRPr>
          </a:p>
          <a:p>
            <a:pPr marL="4445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solidFill>
                  <a:schemeClr val="dk1"/>
                </a:solidFill>
              </a:rPr>
              <a:t>		</a:t>
            </a:r>
            <a:endParaRPr sz="1100" dirty="0">
              <a:solidFill>
                <a:schemeClr val="dk1"/>
              </a:solidFill>
            </a:endParaRPr>
          </a:p>
          <a:p>
            <a:pPr marL="4445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146" name="Google Shape;146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5"/>
          <p:cNvSpPr txBox="1">
            <a:spLocks noGrp="1"/>
          </p:cNvSpPr>
          <p:nvPr>
            <p:ph type="body" idx="1"/>
          </p:nvPr>
        </p:nvSpPr>
        <p:spPr>
          <a:xfrm>
            <a:off x="3643500" y="2501400"/>
            <a:ext cx="1857000" cy="502500"/>
          </a:xfrm>
          <a:prstGeom prst="rect">
            <a:avLst/>
          </a:prstGeom>
          <a:ln w="2857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/>
              <a:t>Место</a:t>
            </a:r>
            <a:endParaRPr/>
          </a:p>
        </p:txBody>
      </p:sp>
      <p:sp>
        <p:nvSpPr>
          <p:cNvPr id="152" name="Google Shape;152;p25"/>
          <p:cNvSpPr txBox="1">
            <a:spLocks noGrp="1"/>
          </p:cNvSpPr>
          <p:nvPr>
            <p:ph type="body" idx="1"/>
          </p:nvPr>
        </p:nvSpPr>
        <p:spPr>
          <a:xfrm>
            <a:off x="7351725" y="3649950"/>
            <a:ext cx="864000" cy="421500"/>
          </a:xfrm>
          <a:prstGeom prst="rect">
            <a:avLst/>
          </a:prstGeom>
          <a:ln w="2857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/>
              <a:t>Путь</a:t>
            </a:r>
            <a:endParaRPr/>
          </a:p>
        </p:txBody>
      </p:sp>
      <p:sp>
        <p:nvSpPr>
          <p:cNvPr id="153" name="Google Shape;153;p25"/>
          <p:cNvSpPr txBox="1">
            <a:spLocks noGrp="1"/>
          </p:cNvSpPr>
          <p:nvPr>
            <p:ph type="body" idx="1"/>
          </p:nvPr>
        </p:nvSpPr>
        <p:spPr>
          <a:xfrm>
            <a:off x="6905325" y="765150"/>
            <a:ext cx="1310400" cy="421500"/>
          </a:xfrm>
          <a:prstGeom prst="rect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/>
              <a:t>Источник</a:t>
            </a:r>
            <a:endParaRPr/>
          </a:p>
        </p:txBody>
      </p:sp>
      <p:sp>
        <p:nvSpPr>
          <p:cNvPr id="154" name="Google Shape;154;p25"/>
          <p:cNvSpPr txBox="1">
            <a:spLocks noGrp="1"/>
          </p:cNvSpPr>
          <p:nvPr>
            <p:ph type="body" idx="1"/>
          </p:nvPr>
        </p:nvSpPr>
        <p:spPr>
          <a:xfrm>
            <a:off x="1880850" y="2102700"/>
            <a:ext cx="864000" cy="421500"/>
          </a:xfrm>
          <a:prstGeom prst="rect">
            <a:avLst/>
          </a:prstGeom>
          <a:ln w="28575" cap="flat" cmpd="sng">
            <a:solidFill>
              <a:srgbClr val="E0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/>
              <a:t>Цель</a:t>
            </a:r>
            <a:endParaRPr/>
          </a:p>
        </p:txBody>
      </p:sp>
      <p:sp>
        <p:nvSpPr>
          <p:cNvPr id="155" name="Google Shape;155;p25"/>
          <p:cNvSpPr txBox="1">
            <a:spLocks noGrp="1"/>
          </p:cNvSpPr>
          <p:nvPr>
            <p:ph type="body" idx="1"/>
          </p:nvPr>
        </p:nvSpPr>
        <p:spPr>
          <a:xfrm>
            <a:off x="2632350" y="2770350"/>
            <a:ext cx="676500" cy="4215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/>
              <a:t>LOC</a:t>
            </a:r>
            <a:endParaRPr/>
          </a:p>
        </p:txBody>
      </p:sp>
      <p:sp>
        <p:nvSpPr>
          <p:cNvPr id="156" name="Google Shape;156;p25"/>
          <p:cNvSpPr txBox="1">
            <a:spLocks noGrp="1"/>
          </p:cNvSpPr>
          <p:nvPr>
            <p:ph type="body" idx="1"/>
          </p:nvPr>
        </p:nvSpPr>
        <p:spPr>
          <a:xfrm>
            <a:off x="1613588" y="1246950"/>
            <a:ext cx="1018800" cy="4215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/>
              <a:t>DIR</a:t>
            </a:r>
            <a:endParaRPr/>
          </a:p>
        </p:txBody>
      </p:sp>
      <p:sp>
        <p:nvSpPr>
          <p:cNvPr id="157" name="Google Shape;157;p25"/>
          <p:cNvSpPr txBox="1">
            <a:spLocks noGrp="1"/>
          </p:cNvSpPr>
          <p:nvPr>
            <p:ph type="body" idx="1"/>
          </p:nvPr>
        </p:nvSpPr>
        <p:spPr>
          <a:xfrm>
            <a:off x="5093400" y="1892550"/>
            <a:ext cx="676500" cy="4215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/>
              <a:t>DAT</a:t>
            </a:r>
            <a:endParaRPr/>
          </a:p>
        </p:txBody>
      </p:sp>
      <p:sp>
        <p:nvSpPr>
          <p:cNvPr id="158" name="Google Shape;158;p25"/>
          <p:cNvSpPr txBox="1">
            <a:spLocks noGrp="1"/>
          </p:cNvSpPr>
          <p:nvPr>
            <p:ph type="body" idx="1"/>
          </p:nvPr>
        </p:nvSpPr>
        <p:spPr>
          <a:xfrm>
            <a:off x="7694450" y="1728750"/>
            <a:ext cx="914400" cy="4215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/>
              <a:t>ELAT</a:t>
            </a:r>
            <a:endParaRPr/>
          </a:p>
        </p:txBody>
      </p:sp>
      <p:sp>
        <p:nvSpPr>
          <p:cNvPr id="159" name="Google Shape;159;p25"/>
          <p:cNvSpPr txBox="1">
            <a:spLocks noGrp="1"/>
          </p:cNvSpPr>
          <p:nvPr>
            <p:ph type="body" idx="1"/>
          </p:nvPr>
        </p:nvSpPr>
        <p:spPr>
          <a:xfrm>
            <a:off x="303200" y="2102700"/>
            <a:ext cx="1310400" cy="4215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/>
              <a:t>DIR.LOC</a:t>
            </a:r>
            <a:endParaRPr/>
          </a:p>
        </p:txBody>
      </p:sp>
      <p:sp>
        <p:nvSpPr>
          <p:cNvPr id="160" name="Google Shape;160;p25"/>
          <p:cNvSpPr txBox="1">
            <a:spLocks noGrp="1"/>
          </p:cNvSpPr>
          <p:nvPr>
            <p:ph type="body" idx="1"/>
          </p:nvPr>
        </p:nvSpPr>
        <p:spPr>
          <a:xfrm>
            <a:off x="6566950" y="1728750"/>
            <a:ext cx="676500" cy="4215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/>
              <a:t>ABL</a:t>
            </a:r>
            <a:endParaRPr/>
          </a:p>
        </p:txBody>
      </p:sp>
      <p:sp>
        <p:nvSpPr>
          <p:cNvPr id="161" name="Google Shape;161;p25"/>
          <p:cNvSpPr txBox="1">
            <a:spLocks noGrp="1"/>
          </p:cNvSpPr>
          <p:nvPr>
            <p:ph type="body" idx="1"/>
          </p:nvPr>
        </p:nvSpPr>
        <p:spPr>
          <a:xfrm>
            <a:off x="5987038" y="3649950"/>
            <a:ext cx="1018800" cy="4215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/>
              <a:t>PROL</a:t>
            </a:r>
            <a:endParaRPr/>
          </a:p>
        </p:txBody>
      </p:sp>
      <p:cxnSp>
        <p:nvCxnSpPr>
          <p:cNvPr id="162" name="Google Shape;162;p25"/>
          <p:cNvCxnSpPr>
            <a:stCxn id="154" idx="1"/>
            <a:endCxn id="159" idx="3"/>
          </p:cNvCxnSpPr>
          <p:nvPr/>
        </p:nvCxnSpPr>
        <p:spPr>
          <a:xfrm flipH="1">
            <a:off x="1613550" y="2313450"/>
            <a:ext cx="267300" cy="600"/>
          </a:xfrm>
          <a:prstGeom prst="curvedConnector3">
            <a:avLst>
              <a:gd name="adj1" fmla="val 49991"/>
            </a:avLst>
          </a:prstGeom>
          <a:noFill/>
          <a:ln w="28575" cap="flat" cmpd="sng">
            <a:solidFill>
              <a:srgbClr val="E0666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3" name="Google Shape;163;p25"/>
          <p:cNvCxnSpPr>
            <a:stCxn id="154" idx="0"/>
            <a:endCxn id="156" idx="2"/>
          </p:cNvCxnSpPr>
          <p:nvPr/>
        </p:nvCxnSpPr>
        <p:spPr>
          <a:xfrm rot="5400000" flipH="1">
            <a:off x="2000700" y="1790550"/>
            <a:ext cx="434400" cy="189900"/>
          </a:xfrm>
          <a:prstGeom prst="curvedConnector3">
            <a:avLst>
              <a:gd name="adj1" fmla="val 49983"/>
            </a:avLst>
          </a:prstGeom>
          <a:noFill/>
          <a:ln w="28575" cap="flat" cmpd="sng">
            <a:solidFill>
              <a:srgbClr val="E0666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4" name="Google Shape;164;p25"/>
          <p:cNvCxnSpPr>
            <a:stCxn id="154" idx="3"/>
          </p:cNvCxnSpPr>
          <p:nvPr/>
        </p:nvCxnSpPr>
        <p:spPr>
          <a:xfrm>
            <a:off x="2744850" y="2313450"/>
            <a:ext cx="600" cy="600"/>
          </a:xfrm>
          <a:prstGeom prst="curved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5" name="Google Shape;165;p25"/>
          <p:cNvCxnSpPr>
            <a:stCxn id="154" idx="2"/>
            <a:endCxn id="155" idx="1"/>
          </p:cNvCxnSpPr>
          <p:nvPr/>
        </p:nvCxnSpPr>
        <p:spPr>
          <a:xfrm rot="-5400000" flipH="1">
            <a:off x="2244150" y="2592900"/>
            <a:ext cx="456900" cy="319500"/>
          </a:xfrm>
          <a:prstGeom prst="curvedConnector2">
            <a:avLst/>
          </a:prstGeom>
          <a:noFill/>
          <a:ln w="28575" cap="flat" cmpd="sng">
            <a:solidFill>
              <a:srgbClr val="E0666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6" name="Google Shape;166;p25"/>
          <p:cNvCxnSpPr>
            <a:stCxn id="151" idx="0"/>
            <a:endCxn id="157" idx="1"/>
          </p:cNvCxnSpPr>
          <p:nvPr/>
        </p:nvCxnSpPr>
        <p:spPr>
          <a:xfrm rot="-5400000">
            <a:off x="4633650" y="2041650"/>
            <a:ext cx="398100" cy="521400"/>
          </a:xfrm>
          <a:prstGeom prst="curvedConnector2">
            <a:avLst/>
          </a:prstGeom>
          <a:noFill/>
          <a:ln w="2857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7" name="Google Shape;167;p25"/>
          <p:cNvCxnSpPr>
            <a:stCxn id="151" idx="1"/>
            <a:endCxn id="155" idx="3"/>
          </p:cNvCxnSpPr>
          <p:nvPr/>
        </p:nvCxnSpPr>
        <p:spPr>
          <a:xfrm flipH="1">
            <a:off x="3309000" y="2752650"/>
            <a:ext cx="334500" cy="228600"/>
          </a:xfrm>
          <a:prstGeom prst="curvedConnector3">
            <a:avLst>
              <a:gd name="adj1" fmla="val 49978"/>
            </a:avLst>
          </a:prstGeom>
          <a:noFill/>
          <a:ln w="2857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8" name="Google Shape;168;p25"/>
          <p:cNvCxnSpPr>
            <a:stCxn id="151" idx="3"/>
            <a:endCxn id="161" idx="0"/>
          </p:cNvCxnSpPr>
          <p:nvPr/>
        </p:nvCxnSpPr>
        <p:spPr>
          <a:xfrm>
            <a:off x="5500500" y="2752650"/>
            <a:ext cx="996000" cy="897300"/>
          </a:xfrm>
          <a:prstGeom prst="curvedConnector2">
            <a:avLst/>
          </a:prstGeom>
          <a:noFill/>
          <a:ln w="28575" cap="flat" cmpd="sng">
            <a:solidFill>
              <a:srgbClr val="76A5A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9" name="Google Shape;169;p25"/>
          <p:cNvCxnSpPr>
            <a:stCxn id="161" idx="3"/>
            <a:endCxn id="152" idx="1"/>
          </p:cNvCxnSpPr>
          <p:nvPr/>
        </p:nvCxnSpPr>
        <p:spPr>
          <a:xfrm>
            <a:off x="7005838" y="3860700"/>
            <a:ext cx="345900" cy="600"/>
          </a:xfrm>
          <a:prstGeom prst="curvedConnector3">
            <a:avLst>
              <a:gd name="adj1" fmla="val 49998"/>
            </a:avLst>
          </a:prstGeom>
          <a:noFill/>
          <a:ln w="28575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0" name="Google Shape;170;p25"/>
          <p:cNvCxnSpPr>
            <a:stCxn id="153" idx="2"/>
            <a:endCxn id="160" idx="0"/>
          </p:cNvCxnSpPr>
          <p:nvPr/>
        </p:nvCxnSpPr>
        <p:spPr>
          <a:xfrm rot="5400000">
            <a:off x="6961875" y="1130100"/>
            <a:ext cx="542100" cy="655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1" name="Google Shape;171;p25"/>
          <p:cNvCxnSpPr>
            <a:stCxn id="153" idx="2"/>
            <a:endCxn id="158" idx="0"/>
          </p:cNvCxnSpPr>
          <p:nvPr/>
        </p:nvCxnSpPr>
        <p:spPr>
          <a:xfrm rot="-5400000" flipH="1">
            <a:off x="7584975" y="1162200"/>
            <a:ext cx="542100" cy="59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2" name="Google Shape;172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F37D78-200D-7040-87AD-F790F9A230F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14</a:t>
            </a:fld>
            <a:endParaRPr lang="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6B059BF-1312-6B43-8633-697684DA7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295" y="0"/>
            <a:ext cx="686340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051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imes New Roman" panose="02020603050405020304" pitchFamily="18" charset="0"/>
                <a:cs typeface="Times New Roman" panose="02020603050405020304" pitchFamily="18" charset="0"/>
              </a:rPr>
              <a:t>Тунгусо-маньчжурская семья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8" name="Google Shape;178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60300" cy="22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ru" sz="1600" dirty="0">
                <a:solidFill>
                  <a:schemeClr val="tx1"/>
                </a:solidFill>
              </a:rPr>
              <a:t>Северная ветвь</a:t>
            </a:r>
            <a:endParaRPr sz="1600" dirty="0">
              <a:solidFill>
                <a:schemeClr val="tx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○"/>
            </a:pPr>
            <a:r>
              <a:rPr lang="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Эвенская группа</a:t>
            </a:r>
            <a:endParaRPr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■"/>
            </a:pPr>
            <a:r>
              <a:rPr lang="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Эвенский язык</a:t>
            </a:r>
            <a:endParaRPr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○"/>
            </a:pPr>
            <a:r>
              <a:rPr lang="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Эвенкийская группа</a:t>
            </a:r>
            <a:endParaRPr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■"/>
            </a:pPr>
            <a:r>
              <a:rPr lang="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Эвенкийский язык</a:t>
            </a:r>
            <a:endParaRPr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■"/>
            </a:pPr>
            <a:r>
              <a:rPr lang="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Негидальский язык</a:t>
            </a:r>
            <a:endParaRPr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179" name="Google Shape;179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15</a:t>
            </a:fld>
            <a:endParaRPr/>
          </a:p>
        </p:txBody>
      </p:sp>
      <p:sp>
        <p:nvSpPr>
          <p:cNvPr id="180" name="Google Shape;180;p26"/>
          <p:cNvSpPr txBox="1"/>
          <p:nvPr/>
        </p:nvSpPr>
        <p:spPr>
          <a:xfrm>
            <a:off x="4572000" y="1287225"/>
            <a:ext cx="3900300" cy="22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lang="ru" sz="1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Юго-восточная ветвь</a:t>
            </a:r>
            <a:endParaRPr sz="16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Char char="○"/>
            </a:pPr>
            <a:r>
              <a:rPr lang="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Нанайская группа</a:t>
            </a:r>
            <a:endParaRPr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Char char="■"/>
            </a:pPr>
            <a:r>
              <a:rPr lang="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Нанайский язык</a:t>
            </a:r>
            <a:endParaRPr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Char char="■"/>
            </a:pPr>
            <a:r>
              <a:rPr lang="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Ульчский язык</a:t>
            </a:r>
            <a:endParaRPr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Char char="■"/>
            </a:pPr>
            <a:r>
              <a:rPr lang="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Орокский язык</a:t>
            </a:r>
            <a:endParaRPr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Char char="○"/>
            </a:pPr>
            <a:r>
              <a:rPr lang="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Удэгэйская группа</a:t>
            </a:r>
            <a:endParaRPr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Char char="■"/>
            </a:pPr>
            <a:r>
              <a:rPr lang="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Удэгэйския язык</a:t>
            </a:r>
            <a:endParaRPr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Char char="■"/>
            </a:pPr>
            <a:r>
              <a:rPr lang="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Орочский язык</a:t>
            </a:r>
            <a:endParaRPr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1" name="Google Shape;181;p26"/>
          <p:cNvSpPr txBox="1"/>
          <p:nvPr/>
        </p:nvSpPr>
        <p:spPr>
          <a:xfrm>
            <a:off x="615750" y="3386875"/>
            <a:ext cx="3652200" cy="12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lang="ru" sz="1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Южная ветвь</a:t>
            </a:r>
            <a:endParaRPr sz="16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Char char="○"/>
            </a:pPr>
            <a:r>
              <a:rPr lang="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Маньчжурский язык</a:t>
            </a:r>
            <a:endParaRPr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Char char="○"/>
            </a:pPr>
            <a:r>
              <a:rPr lang="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Чжурчженьский язык  ♰  </a:t>
            </a:r>
            <a:endParaRPr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7"/>
          <p:cNvSpPr txBox="1">
            <a:spLocks noGrp="1"/>
          </p:cNvSpPr>
          <p:nvPr>
            <p:ph type="title"/>
          </p:nvPr>
        </p:nvSpPr>
        <p:spPr>
          <a:xfrm>
            <a:off x="311700" y="1878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Внутригенетическая типология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7" name="Google Shape;187;p27"/>
          <p:cNvGraphicFramePr/>
          <p:nvPr>
            <p:extLst>
              <p:ext uri="{D42A27DB-BD31-4B8C-83A1-F6EECF244321}">
                <p14:modId xmlns:p14="http://schemas.microsoft.com/office/powerpoint/2010/main" val="194043255"/>
              </p:ext>
            </p:extLst>
          </p:nvPr>
        </p:nvGraphicFramePr>
        <p:xfrm>
          <a:off x="418588" y="904585"/>
          <a:ext cx="8172950" cy="3940495"/>
        </p:xfrm>
        <a:graphic>
          <a:graphicData uri="http://schemas.openxmlformats.org/drawingml/2006/table">
            <a:tbl>
              <a:tblPr>
                <a:noFill/>
                <a:tableStyleId>{90868485-7CA0-4CDD-B710-3BF60867B883}</a:tableStyleId>
              </a:tblPr>
              <a:tblGrid>
                <a:gridCol w="99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5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4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3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80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182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88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Эвенский быстрин.</a:t>
                      </a:r>
                      <a:endParaRPr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Эвенский материк.</a:t>
                      </a:r>
                      <a:endParaRPr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Эвенк.</a:t>
                      </a:r>
                      <a:endParaRPr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Нанайский</a:t>
                      </a:r>
                      <a:endParaRPr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Удэг.</a:t>
                      </a:r>
                      <a:endParaRPr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Маньчжур.</a:t>
                      </a:r>
                      <a:endParaRPr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7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Место</a:t>
                      </a:r>
                      <a:endParaRPr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LOC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DAT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PROL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LOC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DAT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PROL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LOC</a:t>
                      </a:r>
                      <a:endParaRPr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DAT</a:t>
                      </a:r>
                      <a:endParaRPr i="1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PROL</a:t>
                      </a:r>
                      <a:endParaRPr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LOC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DAT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ACC</a:t>
                      </a:r>
                      <a:endParaRPr i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LOC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DAT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DIR.LOC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ACC</a:t>
                      </a:r>
                      <a:endParaRPr i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2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Путь</a:t>
                      </a:r>
                      <a:endParaRPr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PROL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PROL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PROL</a:t>
                      </a:r>
                      <a:endParaRPr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i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ACC</a:t>
                      </a:r>
                      <a:endParaRPr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LOC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PROL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PROL</a:t>
                      </a:r>
                      <a:endParaRPr i="1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i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ACC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4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Источник</a:t>
                      </a:r>
                      <a:endParaRPr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ELAT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ABL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ELAT</a:t>
                      </a:r>
                      <a:endParaRPr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ABL</a:t>
                      </a:r>
                      <a:endParaRPr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ELAT</a:t>
                      </a:r>
                      <a:endParaRPr i="1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ABL</a:t>
                      </a:r>
                      <a:endParaRPr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i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ACC</a:t>
                      </a:r>
                      <a:endParaRPr i="1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ABL</a:t>
                      </a:r>
                      <a:endParaRPr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LOC</a:t>
                      </a:r>
                      <a:endParaRPr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ABL</a:t>
                      </a:r>
                      <a:endParaRPr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ABL</a:t>
                      </a:r>
                      <a:endParaRPr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GEN</a:t>
                      </a:r>
                      <a:endParaRPr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1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Цель</a:t>
                      </a:r>
                      <a:endParaRPr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DIR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LOC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ALL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DIR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LOC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ALL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DIR.PROL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DIR</a:t>
                      </a:r>
                      <a:endParaRPr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LOC</a:t>
                      </a:r>
                      <a:endParaRPr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ALL</a:t>
                      </a:r>
                      <a:endParaRPr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i="1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ACC</a:t>
                      </a:r>
                      <a:endParaRPr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DIR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LOC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DIR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ALL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DIR.LOC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i="1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ACC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8" name="Google Shape;188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3" name="Google Shape;193;p28"/>
          <p:cNvGraphicFramePr/>
          <p:nvPr>
            <p:extLst>
              <p:ext uri="{D42A27DB-BD31-4B8C-83A1-F6EECF244321}">
                <p14:modId xmlns:p14="http://schemas.microsoft.com/office/powerpoint/2010/main" val="790419436"/>
              </p:ext>
            </p:extLst>
          </p:nvPr>
        </p:nvGraphicFramePr>
        <p:xfrm>
          <a:off x="554408" y="159072"/>
          <a:ext cx="7918050" cy="4795192"/>
        </p:xfrm>
        <a:graphic>
          <a:graphicData uri="http://schemas.openxmlformats.org/drawingml/2006/table">
            <a:tbl>
              <a:tblPr>
                <a:noFill/>
                <a:tableStyleId>{90868485-7CA0-4CDD-B710-3BF60867B883}</a:tableStyleId>
              </a:tblPr>
              <a:tblGrid>
                <a:gridCol w="1033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1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6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6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6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6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66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884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Эвенский быстрин.</a:t>
                      </a:r>
                      <a:endParaRPr sz="13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Эвенский материк.</a:t>
                      </a:r>
                      <a:endParaRPr sz="13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Эвенк.</a:t>
                      </a:r>
                      <a:endParaRPr sz="13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Нанайский</a:t>
                      </a:r>
                      <a:endParaRPr sz="13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Удэг.</a:t>
                      </a:r>
                      <a:endParaRPr sz="13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Маньчжур.</a:t>
                      </a:r>
                      <a:endParaRPr sz="13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14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Место</a:t>
                      </a:r>
                      <a:endParaRPr sz="13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LOC</a:t>
                      </a:r>
                      <a:endParaRPr sz="13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DAT</a:t>
                      </a:r>
                      <a:endParaRPr sz="13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PROL</a:t>
                      </a:r>
                      <a:endParaRPr sz="13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LOC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DAT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PROL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LOC</a:t>
                      </a: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DAT</a:t>
                      </a:r>
                      <a:endParaRPr sz="1300" i="1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PROL</a:t>
                      </a: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LOC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DAT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ACC</a:t>
                      </a:r>
                      <a:endParaRPr sz="1300" i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LOC</a:t>
                      </a:r>
                      <a:endParaRPr sz="13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DIR</a:t>
                      </a:r>
                      <a:endParaRPr sz="13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DIR</a:t>
                      </a:r>
                      <a:r>
                        <a:rPr lang="en-US" sz="13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r>
                        <a:rPr lang="ru" sz="13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LOC</a:t>
                      </a:r>
                      <a:endParaRPr sz="13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 i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ACC</a:t>
                      </a:r>
                      <a:endParaRPr sz="1300" i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1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Путь</a:t>
                      </a:r>
                      <a:endParaRPr sz="13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PROL</a:t>
                      </a:r>
                      <a:endParaRPr sz="13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PROL</a:t>
                      </a:r>
                      <a:endParaRPr sz="13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PROL</a:t>
                      </a: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300" i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ACC</a:t>
                      </a: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LOC</a:t>
                      </a:r>
                      <a:endParaRPr sz="13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PROL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PROL</a:t>
                      </a:r>
                      <a:endParaRPr sz="1300" i="1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300" i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ACC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7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Аблат. источник</a:t>
                      </a:r>
                      <a:endParaRPr sz="13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ABL</a:t>
                      </a:r>
                      <a:endParaRPr sz="13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ABL</a:t>
                      </a:r>
                      <a:endParaRPr sz="13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ABL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i="1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ACC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" sz="13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ABL</a:t>
                      </a:r>
                      <a:endParaRPr lang="en-US" sz="13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LOC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ABL</a:t>
                      </a:r>
                      <a:endParaRPr sz="13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ABL</a:t>
                      </a:r>
                      <a:endParaRPr sz="13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GEN</a:t>
                      </a:r>
                      <a:endParaRPr sz="13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2633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Элат. источник</a:t>
                      </a:r>
                      <a:endParaRPr sz="13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ELAT</a:t>
                      </a:r>
                      <a:endParaRPr sz="13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ELAT</a:t>
                      </a: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3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ELAT</a:t>
                      </a:r>
                      <a:endParaRPr sz="1300" i="1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 i="1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ACC</a:t>
                      </a:r>
                      <a:endParaRPr sz="1300" i="1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ABL</a:t>
                      </a:r>
                      <a:endParaRPr sz="13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D1DC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59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Алл. цель</a:t>
                      </a:r>
                      <a:endParaRPr sz="1300"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ALL</a:t>
                      </a:r>
                    </a:p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3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LOC</a:t>
                      </a:r>
                      <a:endParaRPr lang="en-US" sz="13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US" sz="13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DIR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ALL</a:t>
                      </a:r>
                    </a:p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LOC</a:t>
                      </a:r>
                      <a:endParaRPr sz="13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3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ALL</a:t>
                      </a:r>
                    </a:p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3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LOC</a:t>
                      </a:r>
                      <a:endParaRPr sz="13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 i="1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ACC</a:t>
                      </a:r>
                      <a:endParaRPr sz="13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DIR</a:t>
                      </a:r>
                      <a:endParaRPr sz="13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LOC</a:t>
                      </a:r>
                      <a:endParaRPr sz="13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DIR</a:t>
                      </a:r>
                      <a:endParaRPr sz="13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ALL</a:t>
                      </a:r>
                      <a:endParaRPr sz="13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DIR</a:t>
                      </a:r>
                      <a:r>
                        <a:rPr lang="en-US" sz="13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r>
                        <a:rPr lang="ru" sz="13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LOC</a:t>
                      </a:r>
                      <a:endParaRPr sz="13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300" i="1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ACC</a:t>
                      </a:r>
                      <a:endParaRPr sz="13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08192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Лат. цель</a:t>
                      </a:r>
                      <a:endParaRPr sz="13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3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DIR</a:t>
                      </a:r>
                      <a:endParaRPr sz="13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DIR</a:t>
                      </a:r>
                      <a:endParaRPr sz="13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3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DIR.PROL</a:t>
                      </a:r>
                      <a:endParaRPr sz="13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DIR.PROL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300" i="1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ACC</a:t>
                      </a:r>
                      <a:endParaRPr lang="en-US" sz="13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94" name="Google Shape;194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29"/>
          <p:cNvPicPr preferRelativeResize="0"/>
          <p:nvPr/>
        </p:nvPicPr>
        <p:blipFill rotWithShape="1">
          <a:blip r:embed="rId3">
            <a:alphaModFix/>
          </a:blip>
          <a:srcRect l="73411" t="47187" r="786" b="10290"/>
          <a:stretch/>
        </p:blipFill>
        <p:spPr>
          <a:xfrm>
            <a:off x="5112800" y="1162175"/>
            <a:ext cx="3326979" cy="3789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9"/>
          <p:cNvPicPr preferRelativeResize="0"/>
          <p:nvPr/>
        </p:nvPicPr>
        <p:blipFill rotWithShape="1">
          <a:blip r:embed="rId3">
            <a:alphaModFix/>
          </a:blip>
          <a:srcRect l="690" t="4221" r="75568" b="93604"/>
          <a:stretch/>
        </p:blipFill>
        <p:spPr>
          <a:xfrm>
            <a:off x="493575" y="1704050"/>
            <a:ext cx="4016426" cy="2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9"/>
          <p:cNvPicPr preferRelativeResize="0"/>
          <p:nvPr/>
        </p:nvPicPr>
        <p:blipFill rotWithShape="1">
          <a:blip r:embed="rId3">
            <a:alphaModFix/>
          </a:blip>
          <a:srcRect l="690" t="21019" r="75568" b="72351"/>
          <a:stretch/>
        </p:blipFill>
        <p:spPr>
          <a:xfrm>
            <a:off x="493575" y="1991650"/>
            <a:ext cx="4016426" cy="828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9"/>
          <p:cNvPicPr preferRelativeResize="0"/>
          <p:nvPr/>
        </p:nvPicPr>
        <p:blipFill rotWithShape="1">
          <a:blip r:embed="rId3">
            <a:alphaModFix/>
          </a:blip>
          <a:srcRect l="26397" t="17712" r="44382" b="76200"/>
          <a:stretch/>
        </p:blipFill>
        <p:spPr>
          <a:xfrm>
            <a:off x="311701" y="3086101"/>
            <a:ext cx="4095200" cy="647699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Ареал</a:t>
            </a:r>
            <a:endParaRPr dirty="0"/>
          </a:p>
        </p:txBody>
      </p:sp>
      <p:sp>
        <p:nvSpPr>
          <p:cNvPr id="204" name="Google Shape;204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18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6E1346-2991-584B-BB63-DE2755E20F6C}"/>
              </a:ext>
            </a:extLst>
          </p:cNvPr>
          <p:cNvSpPr txBox="1"/>
          <p:nvPr/>
        </p:nvSpPr>
        <p:spPr>
          <a:xfrm>
            <a:off x="7493686" y="4705432"/>
            <a:ext cx="9460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Ю.Б. Коряков</a:t>
            </a: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E61361C4-B7D9-D54B-85A4-9B8310EB27C2}"/>
              </a:ext>
            </a:extLst>
          </p:cNvPr>
          <p:cNvCxnSpPr/>
          <p:nvPr/>
        </p:nvCxnSpPr>
        <p:spPr>
          <a:xfrm flipV="1">
            <a:off x="4737100" y="4216400"/>
            <a:ext cx="1143000" cy="5969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73EB3C8-AF8A-424B-9B60-BD2093B10447}"/>
              </a:ext>
            </a:extLst>
          </p:cNvPr>
          <p:cNvSpPr txBox="1"/>
          <p:nvPr/>
        </p:nvSpPr>
        <p:spPr>
          <a:xfrm>
            <a:off x="1353368" y="1680925"/>
            <a:ext cx="3156633" cy="113877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700" dirty="0"/>
              <a:t>Славянская ветвь</a:t>
            </a:r>
          </a:p>
          <a:p>
            <a:r>
              <a:rPr lang="ru-RU" sz="1700" dirty="0"/>
              <a:t>Тюркская семья</a:t>
            </a:r>
          </a:p>
          <a:p>
            <a:r>
              <a:rPr lang="ru-RU" sz="1700" dirty="0"/>
              <a:t>Монгольская семья</a:t>
            </a:r>
          </a:p>
          <a:p>
            <a:r>
              <a:rPr lang="ru-RU" sz="1700" dirty="0"/>
              <a:t>Тунгусо-маньчжурская семья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BF6E6A-E01B-1240-9BD9-5125B50F6EC6}"/>
              </a:ext>
            </a:extLst>
          </p:cNvPr>
          <p:cNvSpPr txBox="1"/>
          <p:nvPr/>
        </p:nvSpPr>
        <p:spPr>
          <a:xfrm>
            <a:off x="2656081" y="4663217"/>
            <a:ext cx="20810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>
                <a:latin typeface="+mj-lt"/>
                <a:cs typeface="Times New Roman" panose="02020603050405020304" pitchFamily="18" charset="0"/>
              </a:rPr>
              <a:t>Быстринский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 эвенский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0"/>
          <p:cNvSpPr txBox="1">
            <a:spLocks noGrp="1"/>
          </p:cNvSpPr>
          <p:nvPr>
            <p:ph type="title"/>
          </p:nvPr>
        </p:nvSpPr>
        <p:spPr>
          <a:xfrm>
            <a:off x="311713" y="434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Ареальная типология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0" name="Google Shape;210;p30"/>
          <p:cNvGraphicFramePr/>
          <p:nvPr>
            <p:extLst>
              <p:ext uri="{D42A27DB-BD31-4B8C-83A1-F6EECF244321}">
                <p14:modId xmlns:p14="http://schemas.microsoft.com/office/powerpoint/2010/main" val="4014540591"/>
              </p:ext>
            </p:extLst>
          </p:nvPr>
        </p:nvGraphicFramePr>
        <p:xfrm>
          <a:off x="266726" y="678104"/>
          <a:ext cx="8565587" cy="4163088"/>
        </p:xfrm>
        <a:graphic>
          <a:graphicData uri="http://schemas.openxmlformats.org/drawingml/2006/table">
            <a:tbl>
              <a:tblPr>
                <a:noFill/>
                <a:tableStyleId>{90868485-7CA0-4CDD-B710-3BF60867B883}</a:tableStyleId>
              </a:tblPr>
              <a:tblGrid>
                <a:gridCol w="1443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6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21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19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69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0413">
                  <a:extLst>
                    <a:ext uri="{9D8B030D-6E8A-4147-A177-3AD203B41FA5}">
                      <a16:colId xmlns:a16="http://schemas.microsoft.com/office/drawing/2014/main" val="3843542332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23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973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165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Эвенс. материк.</a:t>
                      </a:r>
                      <a:endParaRPr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Эвенс. быстр.</a:t>
                      </a:r>
                      <a:endParaRPr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Кор.</a:t>
                      </a:r>
                      <a:endParaRPr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Алют.</a:t>
                      </a:r>
                      <a:endParaRPr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Ительм.</a:t>
                      </a:r>
                      <a:endParaRPr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Чук.</a:t>
                      </a:r>
                      <a:endParaRPr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b="1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Юкаг.</a:t>
                      </a:r>
                      <a:endParaRPr b="1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Юпик</a:t>
                      </a:r>
                      <a:endParaRPr b="1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3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Место</a:t>
                      </a:r>
                      <a:endParaRPr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LOC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DAT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PROL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LOC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DAT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PROL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LOC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LOC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LOC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LOC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LOC</a:t>
                      </a:r>
                      <a:endParaRPr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LOC</a:t>
                      </a:r>
                      <a:endParaRPr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88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Путь</a:t>
                      </a:r>
                      <a:endParaRPr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PROL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PROL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PROL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PROL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ABL.PROL</a:t>
                      </a:r>
                    </a:p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PROL</a:t>
                      </a:r>
                      <a:endParaRPr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ABL</a:t>
                      </a:r>
                      <a:endParaRPr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PROL</a:t>
                      </a:r>
                      <a:endParaRPr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PROL</a:t>
                      </a:r>
                      <a:endParaRPr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2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Аблативный источник</a:t>
                      </a:r>
                      <a:endParaRPr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ABL</a:t>
                      </a:r>
                      <a:endParaRPr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ABL</a:t>
                      </a:r>
                      <a:endParaRPr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ABL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PROL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ABL.PROL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ABL</a:t>
                      </a:r>
                      <a:endParaRPr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ABL</a:t>
                      </a:r>
                      <a:endParaRPr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ABL</a:t>
                      </a:r>
                      <a:endParaRPr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2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Элативный источник</a:t>
                      </a:r>
                      <a:endParaRPr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ELAT</a:t>
                      </a:r>
                      <a:endParaRPr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ELAT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552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Аллативная цель</a:t>
                      </a:r>
                      <a:endParaRPr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DIR</a:t>
                      </a:r>
                    </a:p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LOC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ALL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LOC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ALL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DIR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ALL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DIR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DIR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DIR</a:t>
                      </a:r>
                      <a:endParaRPr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LOC</a:t>
                      </a:r>
                      <a:endParaRPr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DIR</a:t>
                      </a:r>
                      <a:endParaRPr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i="1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LOC</a:t>
                      </a:r>
                      <a:endParaRPr i="1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DIR</a:t>
                      </a:r>
                      <a:endParaRPr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9913">
                <a:tc row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Лативная цель</a:t>
                      </a:r>
                      <a:endParaRPr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DIR</a:t>
                      </a:r>
                      <a:endParaRPr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DIR</a:t>
                      </a:r>
                      <a:endParaRPr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v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2862">
                <a:tc vMerge="1">
                  <a:txBody>
                    <a:bodyPr/>
                    <a:lstStyle/>
                    <a:p>
                      <a:pPr marL="0" lvl="0" indent="0" algn="l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ORIENT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i="1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8479034"/>
                  </a:ext>
                </a:extLst>
              </a:tr>
            </a:tbl>
          </a:graphicData>
        </a:graphic>
      </p:graphicFrame>
      <p:sp>
        <p:nvSpPr>
          <p:cNvPr id="211" name="Google Shape;211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latin typeface="Times New Roman"/>
                <a:ea typeface="Times New Roman"/>
                <a:cs typeface="Times New Roman"/>
                <a:sym typeface="Times New Roman"/>
              </a:rPr>
              <a:t>План доклада</a:t>
            </a: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AutoNum type="arabicPeriod"/>
            </a:pPr>
            <a:r>
              <a:rPr lang="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 эвенах и эвенском языке</a:t>
            </a: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AutoNum type="arabicPeriod"/>
            </a:pPr>
            <a:r>
              <a:rPr lang="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Эвенские локативные падежи и их значения</a:t>
            </a: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AutoNum type="arabicPeriod"/>
            </a:pPr>
            <a:r>
              <a:rPr lang="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Место</a:t>
            </a: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AutoNum type="arabicPeriod"/>
            </a:pPr>
            <a:r>
              <a:rPr lang="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Путь</a:t>
            </a: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AutoNum type="arabicPeriod"/>
            </a:pPr>
            <a:r>
              <a:rPr lang="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Источник</a:t>
            </a: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AutoNum type="arabicPeriod"/>
            </a:pPr>
            <a:r>
              <a:rPr lang="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Цель</a:t>
            </a: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AutoNum type="arabicPeriod"/>
            </a:pPr>
            <a:r>
              <a:rPr lang="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Внутригенетическая типология</a:t>
            </a: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AutoNum type="arabicPeriod"/>
            </a:pPr>
            <a:r>
              <a:rPr lang="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Ареальная типология</a:t>
            </a: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6" name="Google Shape;216;p31"/>
          <p:cNvGraphicFramePr/>
          <p:nvPr>
            <p:extLst>
              <p:ext uri="{D42A27DB-BD31-4B8C-83A1-F6EECF244321}">
                <p14:modId xmlns:p14="http://schemas.microsoft.com/office/powerpoint/2010/main" val="3624559339"/>
              </p:ext>
            </p:extLst>
          </p:nvPr>
        </p:nvGraphicFramePr>
        <p:xfrm>
          <a:off x="556600" y="1227987"/>
          <a:ext cx="8030775" cy="2700225"/>
        </p:xfrm>
        <a:graphic>
          <a:graphicData uri="http://schemas.openxmlformats.org/drawingml/2006/table">
            <a:tbl>
              <a:tblPr>
                <a:noFill/>
                <a:tableStyleId>{90868485-7CA0-4CDD-B710-3BF60867B883}</a:tableStyleId>
              </a:tblPr>
              <a:tblGrid>
                <a:gridCol w="1781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5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5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5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5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439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Эвенкийский</a:t>
                      </a:r>
                      <a:endParaRPr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Эвенский материк.</a:t>
                      </a:r>
                      <a:endParaRPr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Эвенский быстринск.</a:t>
                      </a:r>
                      <a:endParaRPr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Корякский</a:t>
                      </a:r>
                      <a:endParaRPr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Ительм.</a:t>
                      </a:r>
                      <a:endParaRPr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0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Аблативный источник</a:t>
                      </a:r>
                      <a:r>
                        <a:rPr lang="ru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b="1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800" b="1" dirty="0"/>
                        <a:t>+</a:t>
                      </a:r>
                      <a:endParaRPr sz="1800" b="1" dirty="0"/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800" b="1" dirty="0"/>
                        <a:t>+</a:t>
                      </a:r>
                      <a:endParaRPr sz="1800" b="1" dirty="0"/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800" b="1" dirty="0"/>
                        <a:t>+</a:t>
                      </a:r>
                      <a:endParaRPr sz="1800" b="1" dirty="0"/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800" b="1" dirty="0"/>
                        <a:t>+</a:t>
                      </a:r>
                      <a:endParaRPr sz="1800" b="1" dirty="0"/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800" b="1" dirty="0"/>
                        <a:t>+</a:t>
                      </a:r>
                      <a:endParaRPr sz="1800" b="1" dirty="0"/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0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b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Элативный</a:t>
                      </a:r>
                      <a:r>
                        <a:rPr lang="ru-RU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источник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dirty="0"/>
                        <a:t>+</a:t>
                      </a:r>
                      <a:endParaRPr sz="1800" b="1" dirty="0"/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dirty="0"/>
                        <a:t>+</a:t>
                      </a:r>
                      <a:endParaRPr sz="1800" b="1" dirty="0"/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dirty="0"/>
                        <a:t>+</a:t>
                      </a:r>
                      <a:endParaRPr sz="1800" b="1" dirty="0"/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/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/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6271088"/>
                  </a:ext>
                </a:extLst>
              </a:tr>
              <a:tr h="4890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b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Аллативная</a:t>
                      </a:r>
                      <a:r>
                        <a:rPr lang="ru-RU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цель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800" b="1" dirty="0"/>
                        <a:t>+</a:t>
                      </a:r>
                      <a:endParaRPr sz="1800" b="1" dirty="0"/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800" b="1" dirty="0"/>
                        <a:t>+</a:t>
                      </a:r>
                      <a:endParaRPr sz="1800" b="1" dirty="0"/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800" b="1" dirty="0"/>
                        <a:t>+</a:t>
                      </a:r>
                      <a:endParaRPr sz="1800" b="1" dirty="0"/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800" b="1" dirty="0"/>
                        <a:t>+</a:t>
                      </a:r>
                      <a:endParaRPr sz="1800" b="1" dirty="0"/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800" b="1" dirty="0"/>
                        <a:t>+</a:t>
                      </a:r>
                      <a:endParaRPr sz="1800" b="1" dirty="0"/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90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b="1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Лативная</a:t>
                      </a:r>
                      <a:r>
                        <a:rPr lang="ru-RU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цель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dirty="0"/>
                        <a:t>+</a:t>
                      </a:r>
                      <a:endParaRPr sz="1800" b="1" dirty="0"/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dirty="0"/>
                        <a:t>+</a:t>
                      </a:r>
                      <a:endParaRPr sz="1800" b="1" dirty="0"/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/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/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/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2158863"/>
                  </a:ext>
                </a:extLst>
              </a:tr>
            </a:tbl>
          </a:graphicData>
        </a:graphic>
      </p:graphicFrame>
      <p:sp>
        <p:nvSpPr>
          <p:cNvPr id="217" name="Google Shape;217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20</a:t>
            </a:fld>
            <a:endParaRPr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CE712534-13FE-B849-B716-BAD4D2EF1C20}"/>
              </a:ext>
            </a:extLst>
          </p:cNvPr>
          <p:cNvCxnSpPr>
            <a:cxnSpLocks/>
          </p:cNvCxnSpPr>
          <p:nvPr/>
        </p:nvCxnSpPr>
        <p:spPr>
          <a:xfrm>
            <a:off x="5435600" y="3683000"/>
            <a:ext cx="1905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A5216944-4AE4-C042-9D88-651EB36BB097}"/>
              </a:ext>
            </a:extLst>
          </p:cNvPr>
          <p:cNvCxnSpPr>
            <a:cxnSpLocks/>
          </p:cNvCxnSpPr>
          <p:nvPr/>
        </p:nvCxnSpPr>
        <p:spPr>
          <a:xfrm>
            <a:off x="6654800" y="2692400"/>
            <a:ext cx="1905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32073CD0-EBF9-5649-A3C6-A17B0B4FF980}"/>
              </a:ext>
            </a:extLst>
          </p:cNvPr>
          <p:cNvCxnSpPr>
            <a:cxnSpLocks/>
          </p:cNvCxnSpPr>
          <p:nvPr/>
        </p:nvCxnSpPr>
        <p:spPr>
          <a:xfrm>
            <a:off x="7874000" y="2692400"/>
            <a:ext cx="1905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A438B4C7-D4DE-F14C-8152-07C91C221EB6}"/>
              </a:ext>
            </a:extLst>
          </p:cNvPr>
          <p:cNvCxnSpPr>
            <a:cxnSpLocks/>
          </p:cNvCxnSpPr>
          <p:nvPr/>
        </p:nvCxnSpPr>
        <p:spPr>
          <a:xfrm>
            <a:off x="6654800" y="3670300"/>
            <a:ext cx="1905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76DB049A-1EDA-BB4C-8B91-85F6D83C1E9F}"/>
              </a:ext>
            </a:extLst>
          </p:cNvPr>
          <p:cNvCxnSpPr>
            <a:cxnSpLocks/>
          </p:cNvCxnSpPr>
          <p:nvPr/>
        </p:nvCxnSpPr>
        <p:spPr>
          <a:xfrm>
            <a:off x="7874000" y="3670300"/>
            <a:ext cx="1905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6211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2"/>
          <p:cNvSpPr txBox="1">
            <a:spLocks noGrp="1"/>
          </p:cNvSpPr>
          <p:nvPr>
            <p:ph type="title"/>
          </p:nvPr>
        </p:nvSpPr>
        <p:spPr>
          <a:xfrm>
            <a:off x="311700" y="2733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Список литературы</a:t>
            </a:r>
            <a:endParaRPr/>
          </a:p>
        </p:txBody>
      </p:sp>
      <p:sp>
        <p:nvSpPr>
          <p:cNvPr id="223" name="Google Shape;223;p32"/>
          <p:cNvSpPr txBox="1">
            <a:spLocks noGrp="1"/>
          </p:cNvSpPr>
          <p:nvPr>
            <p:ph type="body" idx="1"/>
          </p:nvPr>
        </p:nvSpPr>
        <p:spPr>
          <a:xfrm>
            <a:off x="217350" y="932475"/>
            <a:ext cx="8709300" cy="38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ru" sz="1600" dirty="0">
                <a:solidFill>
                  <a:schemeClr val="dk1"/>
                </a:solidFill>
              </a:rPr>
              <a:t>de Reuse 1988 - de Reuse, W. J. Studies in Siberian Yupik Eskimo morphology and syntax. The University of Texas at Austin, 1988</a:t>
            </a:r>
            <a:endParaRPr sz="1600" dirty="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ru" sz="1600" dirty="0">
                <a:solidFill>
                  <a:schemeClr val="dk1"/>
                </a:solidFill>
              </a:rPr>
              <a:t>Nedjakov 1997 - Nedjalkov I. Evenki. London, New York: Routledge, 1997</a:t>
            </a:r>
            <a:r>
              <a:rPr lang="en-US" sz="1600" dirty="0">
                <a:solidFill>
                  <a:schemeClr val="dk1"/>
                </a:solidFill>
              </a:rPr>
              <a:t>.</a:t>
            </a:r>
            <a:endParaRPr lang="ru" sz="1600" dirty="0">
              <a:solidFill>
                <a:schemeClr val="dk1"/>
              </a:solidFill>
            </a:endParaRPr>
          </a:p>
          <a:p>
            <a:pPr lvl="0" indent="-330200">
              <a:buClr>
                <a:schemeClr val="dk1"/>
              </a:buClr>
              <a:buSzPts val="1600"/>
            </a:pPr>
            <a:r>
              <a:rPr lang="en-US" sz="1600" dirty="0" err="1">
                <a:solidFill>
                  <a:schemeClr val="dk1"/>
                </a:solidFill>
              </a:rPr>
              <a:t>Nikolaeva</a:t>
            </a:r>
            <a:r>
              <a:rPr lang="en-US" sz="1600" dirty="0">
                <a:solidFill>
                  <a:schemeClr val="dk1"/>
                </a:solidFill>
              </a:rPr>
              <a:t>, </a:t>
            </a:r>
            <a:r>
              <a:rPr lang="en-US" sz="1600" dirty="0" err="1">
                <a:solidFill>
                  <a:schemeClr val="dk1"/>
                </a:solidFill>
              </a:rPr>
              <a:t>Tolskaya</a:t>
            </a:r>
            <a:r>
              <a:rPr lang="en-US" sz="1600" dirty="0">
                <a:solidFill>
                  <a:schemeClr val="dk1"/>
                </a:solidFill>
              </a:rPr>
              <a:t> 2001 – </a:t>
            </a:r>
            <a:r>
              <a:rPr lang="en-US" sz="1600" dirty="0" err="1">
                <a:solidFill>
                  <a:schemeClr val="dk1"/>
                </a:solidFill>
              </a:rPr>
              <a:t>Nikolaeva</a:t>
            </a:r>
            <a:r>
              <a:rPr lang="en-US" sz="1600" dirty="0">
                <a:solidFill>
                  <a:schemeClr val="dk1"/>
                </a:solidFill>
              </a:rPr>
              <a:t> I., </a:t>
            </a:r>
            <a:r>
              <a:rPr lang="en-US" sz="1600" dirty="0" err="1">
                <a:solidFill>
                  <a:schemeClr val="dk1"/>
                </a:solidFill>
              </a:rPr>
              <a:t>Tolskaya</a:t>
            </a:r>
            <a:r>
              <a:rPr lang="en-US" sz="1600" dirty="0">
                <a:solidFill>
                  <a:schemeClr val="dk1"/>
                </a:solidFill>
              </a:rPr>
              <a:t> M. A grammar of </a:t>
            </a:r>
            <a:r>
              <a:rPr lang="en-US" sz="1600" dirty="0" err="1">
                <a:solidFill>
                  <a:schemeClr val="dk1"/>
                </a:solidFill>
              </a:rPr>
              <a:t>Udihe</a:t>
            </a:r>
            <a:r>
              <a:rPr lang="en-US" sz="1600" dirty="0">
                <a:solidFill>
                  <a:schemeClr val="dk1"/>
                </a:solidFill>
              </a:rPr>
              <a:t>. Berlin, New York: Mouton de Gruyter, 2001.</a:t>
            </a:r>
            <a:endParaRPr sz="1600" dirty="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ru" sz="1600" dirty="0">
                <a:solidFill>
                  <a:schemeClr val="dk1"/>
                </a:solidFill>
              </a:rPr>
              <a:t>Аврорин 1959 - Аврорин В. А. Грамматика нанайского языка. М.-Л.: Издательство Академии наук СССР, 1959.</a:t>
            </a:r>
            <a:endParaRPr sz="1600" dirty="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ru" sz="1600" dirty="0">
                <a:solidFill>
                  <a:schemeClr val="dk1"/>
                </a:solidFill>
              </a:rPr>
              <a:t>Аврорин 2000 - Аврорин В. А. Грамматика маньчжурского письменного языка. СПб.: Наука, 2000.</a:t>
            </a:r>
            <a:endParaRPr lang="en-US" sz="1600" dirty="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ru" sz="1600" dirty="0">
                <a:solidFill>
                  <a:schemeClr val="dk1"/>
                </a:solidFill>
              </a:rPr>
              <a:t>Володин 1976 - Володин А. П. Ительменский язык. Л.: Наука, 1976</a:t>
            </a:r>
            <a:endParaRPr sz="1600" dirty="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ru" sz="1600" dirty="0">
                <a:solidFill>
                  <a:schemeClr val="dk1"/>
                </a:solidFill>
              </a:rPr>
              <a:t>Галимов 2018 - Галимов Т. И. . Семантика пространственных падежей // chuklang.ru</a:t>
            </a:r>
            <a:endParaRPr sz="1600" dirty="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ru" sz="1600" dirty="0">
                <a:solidFill>
                  <a:schemeClr val="dk1"/>
                </a:solidFill>
              </a:rPr>
              <a:t>Жукова 1972 - Жукова А. Н. Грамматика корякского языка. Л.: Наука, 1972</a:t>
            </a:r>
            <a:endParaRPr sz="1600" dirty="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ru" sz="1600" dirty="0">
                <a:solidFill>
                  <a:schemeClr val="dk1"/>
                </a:solidFill>
              </a:rPr>
              <a:t>Крейнович 1958 - Крейнович Е. А. Юкагирский язык. Л.: ИЯ Академии наук СССР, 1958</a:t>
            </a:r>
            <a:endParaRPr sz="1600" dirty="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600"/>
              </a:spcAft>
              <a:buNone/>
            </a:pPr>
            <a:endParaRPr sz="1600" dirty="0"/>
          </a:p>
        </p:txBody>
      </p:sp>
      <p:sp>
        <p:nvSpPr>
          <p:cNvPr id="224" name="Google Shape;224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3"/>
          <p:cNvSpPr txBox="1">
            <a:spLocks noGrp="1"/>
          </p:cNvSpPr>
          <p:nvPr>
            <p:ph type="title"/>
          </p:nvPr>
        </p:nvSpPr>
        <p:spPr>
          <a:xfrm>
            <a:off x="311700" y="2733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Список литературы</a:t>
            </a:r>
            <a:endParaRPr/>
          </a:p>
        </p:txBody>
      </p:sp>
      <p:sp>
        <p:nvSpPr>
          <p:cNvPr id="230" name="Google Shape;230;p33"/>
          <p:cNvSpPr txBox="1">
            <a:spLocks noGrp="1"/>
          </p:cNvSpPr>
          <p:nvPr>
            <p:ph type="body" idx="1"/>
          </p:nvPr>
        </p:nvSpPr>
        <p:spPr>
          <a:xfrm>
            <a:off x="217350" y="932475"/>
            <a:ext cx="8709300" cy="38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lang="ru" sz="1600" dirty="0">
                <a:solidFill>
                  <a:schemeClr val="dk1"/>
                </a:solidFill>
              </a:rPr>
              <a:t>Мальцева 1998 - Мальцева А. А. Система локальных падежей в чукотско-корякских языках // Невская И. А. (отв. ред.). Шорская филология и сравнительно-сопоставительные исследования. Новосибирск: СО РАН, 17–34, 1998.</a:t>
            </a:r>
            <a:endParaRPr sz="1600" dirty="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lang="ru" sz="1600" dirty="0">
                <a:solidFill>
                  <a:schemeClr val="dk1"/>
                </a:solidFill>
              </a:rPr>
              <a:t>Мальчуков 2008 - Мальчуков А. Л. Синтаксис эвенского языка: структурные, семантические, коммуникативные аспекты. СПб.: Наука, 2008.</a:t>
            </a:r>
            <a:endParaRPr sz="1600" dirty="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lang="ru" sz="1600" dirty="0">
                <a:solidFill>
                  <a:schemeClr val="dk1"/>
                </a:solidFill>
              </a:rPr>
              <a:t>Нагаяма 2003 - Нагаяма Ю. Очерк грамматики алюторского языка. K</a:t>
            </a:r>
            <a:r>
              <a:rPr lang="en-US" sz="1600" dirty="0" err="1">
                <a:solidFill>
                  <a:schemeClr val="dk1"/>
                </a:solidFill>
              </a:rPr>
              <a:t>yoto</a:t>
            </a:r>
            <a:r>
              <a:rPr lang="ru" sz="1600" dirty="0">
                <a:solidFill>
                  <a:schemeClr val="dk1"/>
                </a:solidFill>
              </a:rPr>
              <a:t>: Nakanishi Printing Co., 2003.</a:t>
            </a:r>
            <a:endParaRPr sz="1600" dirty="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lang="ru" sz="1600" dirty="0">
                <a:solidFill>
                  <a:schemeClr val="dk1"/>
                </a:solidFill>
              </a:rPr>
              <a:t>Скорик 1961 - Скорик П. Я. Грамматика чукотского языка. Часть первая. Фонетика и морфология именных частей речи. М. - Л.: ИЯ Академии наук СССР, 1961.</a:t>
            </a:r>
            <a:endParaRPr sz="1600" dirty="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lang="ru" sz="1600" dirty="0">
                <a:solidFill>
                  <a:schemeClr val="dk1"/>
                </a:solidFill>
              </a:rPr>
              <a:t>Цинциус 1947 - Цинциус В. И. Очерк грамматики эвенского (ламутского) языка. Л.: Учпедгиз Ленинградское отделение, 1947.</a:t>
            </a:r>
            <a:endParaRPr sz="1600" dirty="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ru" sz="1600" dirty="0">
                <a:solidFill>
                  <a:schemeClr val="dk1"/>
                </a:solidFill>
              </a:rPr>
              <a:t>Цинциус 1997 - Цинциус В. И. Эвенкийский язык.</a:t>
            </a:r>
            <a:endParaRPr sz="1600" dirty="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600"/>
              </a:spcAft>
              <a:buNone/>
            </a:pPr>
            <a:endParaRPr sz="1600" dirty="0"/>
          </a:p>
        </p:txBody>
      </p:sp>
      <p:sp>
        <p:nvSpPr>
          <p:cNvPr id="231" name="Google Shape;231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AF9338-6DB1-E84D-8FAD-8AF0039F9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E397A6-C9C5-ED46-98EC-95026D11B4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C385196-9901-B844-BED9-D76674D9275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23</a:t>
            </a:fld>
            <a:endParaRPr lang="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2EC4D48-227D-6D4A-AD47-8FE97789E4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85" t="8652" r="4814" b="9337"/>
          <a:stretch/>
        </p:blipFill>
        <p:spPr>
          <a:xfrm>
            <a:off x="2689225" y="-3389"/>
            <a:ext cx="3765550" cy="514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523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34188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latin typeface="Times New Roman"/>
                <a:ea typeface="Times New Roman"/>
                <a:cs typeface="Times New Roman"/>
                <a:sym typeface="Times New Roman"/>
              </a:rPr>
              <a:t>Эвены и эвенский язык</a:t>
            </a: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3090" y="1071117"/>
            <a:ext cx="6277820" cy="35921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/>
          <p:nvPr/>
        </p:nvSpPr>
        <p:spPr>
          <a:xfrm>
            <a:off x="7241925" y="2645292"/>
            <a:ext cx="73200" cy="732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1982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 b="1">
                <a:latin typeface="Times New Roman"/>
                <a:ea typeface="Times New Roman"/>
                <a:cs typeface="Times New Roman"/>
                <a:sym typeface="Times New Roman"/>
              </a:rPr>
              <a:t>Локативные падежи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77" name="Google Shape;77;p16"/>
          <p:cNvGraphicFramePr/>
          <p:nvPr>
            <p:extLst>
              <p:ext uri="{D42A27DB-BD31-4B8C-83A1-F6EECF244321}">
                <p14:modId xmlns:p14="http://schemas.microsoft.com/office/powerpoint/2010/main" val="754835522"/>
              </p:ext>
            </p:extLst>
          </p:nvPr>
        </p:nvGraphicFramePr>
        <p:xfrm>
          <a:off x="1077925" y="837825"/>
          <a:ext cx="6988150" cy="3633600"/>
        </p:xfrm>
        <a:graphic>
          <a:graphicData uri="http://schemas.openxmlformats.org/drawingml/2006/table">
            <a:tbl>
              <a:tblPr>
                <a:noFill/>
                <a:tableStyleId>{90868485-7CA0-4CDD-B710-3BF60867B883}</a:tableStyleId>
              </a:tblPr>
              <a:tblGrid>
                <a:gridCol w="1986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8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6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3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7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показатель</a:t>
                      </a:r>
                      <a:endParaRPr sz="1700" b="1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7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глосса</a:t>
                      </a:r>
                      <a:endParaRPr sz="1700" b="1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7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название</a:t>
                      </a:r>
                      <a:endParaRPr sz="1700" b="1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4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-la, -dula</a:t>
                      </a:r>
                      <a:endParaRPr sz="17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7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LOC</a:t>
                      </a:r>
                      <a:endParaRPr sz="17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7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Местный</a:t>
                      </a:r>
                      <a:endParaRPr sz="17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4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-du</a:t>
                      </a:r>
                      <a:endParaRPr sz="17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7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DAT</a:t>
                      </a:r>
                      <a:endParaRPr sz="17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7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Дательный</a:t>
                      </a:r>
                      <a:endParaRPr sz="17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4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-tki, -taki</a:t>
                      </a:r>
                      <a:endParaRPr sz="17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7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DIR</a:t>
                      </a:r>
                      <a:endParaRPr sz="17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7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Направительный</a:t>
                      </a:r>
                      <a:endParaRPr sz="17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54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-li, -duli</a:t>
                      </a:r>
                      <a:endParaRPr sz="17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7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PROL</a:t>
                      </a:r>
                      <a:endParaRPr sz="17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7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Пролатив</a:t>
                      </a:r>
                      <a:endParaRPr sz="17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54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-duk</a:t>
                      </a:r>
                      <a:endParaRPr sz="17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7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ABL</a:t>
                      </a:r>
                      <a:endParaRPr sz="17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7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Отложительный</a:t>
                      </a:r>
                      <a:endParaRPr sz="17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54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-gič</a:t>
                      </a:r>
                      <a:endParaRPr sz="17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7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ELAT</a:t>
                      </a:r>
                      <a:endParaRPr sz="17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7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Исходный</a:t>
                      </a:r>
                      <a:endParaRPr sz="17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54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-kla</a:t>
                      </a:r>
                      <a:endParaRPr sz="17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7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DIR.LOC</a:t>
                      </a:r>
                      <a:endParaRPr sz="17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7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Направительно-местный</a:t>
                      </a:r>
                      <a:endParaRPr sz="17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4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700">
                          <a:solidFill>
                            <a:srgbClr val="999999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-kli</a:t>
                      </a:r>
                      <a:endParaRPr sz="1700">
                        <a:solidFill>
                          <a:srgbClr val="999999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700">
                          <a:solidFill>
                            <a:srgbClr val="999999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DIR.PROL</a:t>
                      </a:r>
                      <a:endParaRPr sz="17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700" dirty="0">
                          <a:solidFill>
                            <a:srgbClr val="999999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Направительно-продольный</a:t>
                      </a:r>
                      <a:endParaRPr sz="17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8" name="Google Shape;78;p16"/>
          <p:cNvSpPr txBox="1"/>
          <p:nvPr/>
        </p:nvSpPr>
        <p:spPr>
          <a:xfrm>
            <a:off x="1078050" y="4601200"/>
            <a:ext cx="6988200" cy="3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latin typeface="Times New Roman"/>
                <a:ea typeface="Times New Roman"/>
                <a:cs typeface="Times New Roman"/>
                <a:sym typeface="Times New Roman"/>
              </a:rPr>
              <a:t>[Цинциус 1947]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9" name="Google Shape;79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311700" y="4731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latin typeface="Times New Roman"/>
                <a:ea typeface="Times New Roman"/>
                <a:cs typeface="Times New Roman"/>
                <a:sym typeface="Times New Roman"/>
              </a:rPr>
              <a:t>Место</a:t>
            </a: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1"/>
          </p:nvPr>
        </p:nvSpPr>
        <p:spPr>
          <a:xfrm>
            <a:off x="311700" y="1127600"/>
            <a:ext cx="6901800" cy="34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>
                <a:solidFill>
                  <a:schemeClr val="dk1"/>
                </a:solidFill>
              </a:rPr>
              <a:t>Л</a:t>
            </a:r>
            <a:r>
              <a:rPr lang="ru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окатив </a:t>
            </a:r>
            <a:r>
              <a:rPr lang="en-US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vs </a:t>
            </a:r>
            <a:r>
              <a:rPr lang="ru-RU" sz="1800" b="1" dirty="0">
                <a:solidFill>
                  <a:schemeClr val="dk1"/>
                </a:solidFill>
              </a:rPr>
              <a:t>д</a:t>
            </a:r>
            <a:r>
              <a:rPr lang="ru-RU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атив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(1)</a:t>
            </a:r>
            <a:r>
              <a:rPr lang="ru" i="1" dirty="0">
                <a:solidFill>
                  <a:schemeClr val="dk1"/>
                </a:solidFill>
              </a:rPr>
              <a:t>     </a:t>
            </a:r>
            <a:r>
              <a:rPr lang="ru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     	        ilač.i-d-de-m	                     orat-la / orat-du</a:t>
            </a:r>
            <a:endParaRPr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445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человек     стоять-</a:t>
            </a:r>
            <a:r>
              <a:rPr lang="ru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IPFV</a:t>
            </a:r>
            <a:r>
              <a:rPr lang="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ru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NFUT</a:t>
            </a:r>
            <a:r>
              <a:rPr lang="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ru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1SG</a:t>
            </a:r>
            <a:r>
              <a:rPr lang="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	трава-</a:t>
            </a:r>
            <a:r>
              <a:rPr lang="ru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LOC</a:t>
            </a:r>
            <a:r>
              <a:rPr lang="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/ трава-</a:t>
            </a:r>
            <a:r>
              <a:rPr lang="ru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</a:t>
            </a:r>
            <a:endParaRPr sz="1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445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‘Я стою на траве’.</a:t>
            </a: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44500" lvl="0" indent="-17780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(2)     </a:t>
            </a:r>
            <a:r>
              <a:rPr lang="ru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d’u    illota-n          mɨgdel-dula / mɨgdel-du</a:t>
            </a:r>
            <a:endParaRPr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445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дом  стоять-</a:t>
            </a:r>
            <a:r>
              <a:rPr lang="ru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3SG</a:t>
            </a:r>
            <a:r>
              <a:rPr lang="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гора-</a:t>
            </a:r>
            <a:r>
              <a:rPr lang="ru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LOC</a:t>
            </a:r>
            <a:r>
              <a:rPr lang="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/ гора-</a:t>
            </a:r>
            <a:r>
              <a:rPr lang="ru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</a:t>
            </a:r>
            <a:endParaRPr sz="1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445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‘Дом стоит на горе’.</a:t>
            </a:r>
            <a:endParaRPr dirty="0"/>
          </a:p>
        </p:txBody>
      </p:sp>
      <p:graphicFrame>
        <p:nvGraphicFramePr>
          <p:cNvPr id="86" name="Google Shape;86;p17"/>
          <p:cNvGraphicFramePr/>
          <p:nvPr>
            <p:extLst>
              <p:ext uri="{D42A27DB-BD31-4B8C-83A1-F6EECF244321}">
                <p14:modId xmlns:p14="http://schemas.microsoft.com/office/powerpoint/2010/main" val="1382287875"/>
              </p:ext>
            </p:extLst>
          </p:nvPr>
        </p:nvGraphicFramePr>
        <p:xfrm>
          <a:off x="5197486" y="2860996"/>
          <a:ext cx="3342975" cy="1861215"/>
        </p:xfrm>
        <a:graphic>
          <a:graphicData uri="http://schemas.openxmlformats.org/drawingml/2006/table">
            <a:tbl>
              <a:tblPr>
                <a:noFill/>
                <a:tableStyleId>{C2C35C12-C53D-43FB-8F75-CC8B595C3A69}</a:tableStyleId>
              </a:tblPr>
              <a:tblGrid>
                <a:gridCol w="3342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0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8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Датив [Мальчуков 2008]</a:t>
                      </a:r>
                      <a:endParaRPr sz="18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lnL w="1905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5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8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одушевлённое </a:t>
                      </a:r>
                      <a:r>
                        <a:rPr lang="ru" sz="18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подлежащее</a:t>
                      </a:r>
                      <a:endParaRPr sz="18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lnL w="1905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5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8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временный </a:t>
                      </a:r>
                      <a:r>
                        <a:rPr lang="ru" sz="18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характер локализации</a:t>
                      </a:r>
                      <a:endParaRPr sz="18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lnL w="1905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7" name="Google Shape;87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>
            <a:spLocks noGrp="1"/>
          </p:cNvSpPr>
          <p:nvPr>
            <p:ph type="title"/>
          </p:nvPr>
        </p:nvSpPr>
        <p:spPr>
          <a:xfrm>
            <a:off x="311700" y="4853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latin typeface="Times New Roman"/>
                <a:ea typeface="Times New Roman"/>
                <a:cs typeface="Times New Roman"/>
                <a:sym typeface="Times New Roman"/>
              </a:rPr>
              <a:t>Место</a:t>
            </a: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3" name="Google Shape;93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Пролатив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(3)</a:t>
            </a:r>
            <a:r>
              <a:rPr lang="ru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bej-l 	       </a:t>
            </a:r>
            <a:r>
              <a:rPr lang="ru" i="1" dirty="0">
                <a:solidFill>
                  <a:schemeClr val="dk1"/>
                </a:solidFill>
              </a:rPr>
              <a:t>	</a:t>
            </a:r>
            <a:r>
              <a:rPr lang="ru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bi-š-</a:t>
            </a:r>
            <a:r>
              <a:rPr lang="ru" sz="1050" dirty="0">
                <a:solidFill>
                  <a:srgbClr val="222222"/>
                </a:solidFill>
              </a:rPr>
              <a:t>Ø</a:t>
            </a:r>
            <a:r>
              <a:rPr lang="ru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 	 gorod-ol-duli </a:t>
            </a:r>
            <a:r>
              <a:rPr lang="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r>
              <a:rPr lang="ru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gorod-ol-dula</a:t>
            </a:r>
            <a:endParaRPr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445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dk1"/>
                </a:solidFill>
              </a:rPr>
              <a:t>ч</a:t>
            </a:r>
            <a:r>
              <a:rPr lang="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еловек</a:t>
            </a: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-PL</a:t>
            </a:r>
            <a:r>
              <a:rPr lang="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	быть-</a:t>
            </a:r>
            <a:r>
              <a:rPr lang="ru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NFUT</a:t>
            </a:r>
            <a:r>
              <a:rPr lang="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ru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3PL</a:t>
            </a:r>
            <a:r>
              <a:rPr lang="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	 город-</a:t>
            </a:r>
            <a:r>
              <a:rPr lang="ru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</a:t>
            </a:r>
            <a:r>
              <a:rPr lang="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ru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PROL </a:t>
            </a:r>
            <a:r>
              <a:rPr lang="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r>
              <a:rPr lang="ru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город-</a:t>
            </a:r>
            <a:r>
              <a:rPr lang="ru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</a:t>
            </a:r>
            <a:r>
              <a:rPr lang="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ru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LOC</a:t>
            </a: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445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‘Люди живут по городам’.</a:t>
            </a: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None/>
            </a:pPr>
            <a:endParaRPr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(4) </a:t>
            </a:r>
            <a:r>
              <a:rPr lang="ru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-US" i="1" dirty="0">
                <a:solidFill>
                  <a:schemeClr val="dk1"/>
                </a:solidFill>
              </a:rPr>
              <a:t>b</a:t>
            </a:r>
            <a:r>
              <a:rPr lang="ru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ej	</a:t>
            </a:r>
            <a:r>
              <a:rPr lang="en-US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</a:t>
            </a:r>
            <a:r>
              <a:rPr lang="ru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bi-š-ni          	        	gorod-li</a:t>
            </a:r>
            <a:endParaRPr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2286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человек       быть-</a:t>
            </a:r>
            <a:r>
              <a:rPr lang="ru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NFUT</a:t>
            </a:r>
            <a:r>
              <a:rPr lang="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ru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3SG</a:t>
            </a:r>
            <a:r>
              <a:rPr lang="ru" dirty="0">
                <a:solidFill>
                  <a:schemeClr val="dk1"/>
                </a:solidFill>
              </a:rPr>
              <a:t>		</a:t>
            </a:r>
            <a:r>
              <a:rPr lang="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город-</a:t>
            </a:r>
            <a:r>
              <a:rPr lang="ru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PROL</a:t>
            </a:r>
            <a:endParaRPr sz="1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215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‘Человек живёт по городу </a:t>
            </a:r>
            <a:r>
              <a:rPr lang="ru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(по разным местам)</a:t>
            </a:r>
            <a:r>
              <a:rPr lang="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’.</a:t>
            </a:r>
            <a:endParaRPr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4" name="Google Shape;94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>
            <a:spLocks noGrp="1"/>
          </p:cNvSpPr>
          <p:nvPr>
            <p:ph type="title"/>
          </p:nvPr>
        </p:nvSpPr>
        <p:spPr>
          <a:xfrm>
            <a:off x="311700" y="793550"/>
            <a:ext cx="722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>
                <a:latin typeface="Times New Roman"/>
                <a:ea typeface="Times New Roman"/>
                <a:cs typeface="Times New Roman"/>
                <a:sym typeface="Times New Roman"/>
              </a:rPr>
              <a:t>Неориентированное движение</a:t>
            </a: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0" name="Google Shape;100;p19"/>
          <p:cNvSpPr txBox="1">
            <a:spLocks noGrp="1"/>
          </p:cNvSpPr>
          <p:nvPr>
            <p:ph type="body" idx="1"/>
          </p:nvPr>
        </p:nvSpPr>
        <p:spPr>
          <a:xfrm>
            <a:off x="384875" y="1489575"/>
            <a:ext cx="7790400" cy="332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Пролатив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(5)</a:t>
            </a:r>
            <a:r>
              <a:rPr lang="ru" i="1" dirty="0">
                <a:solidFill>
                  <a:schemeClr val="dk1"/>
                </a:solidFill>
              </a:rPr>
              <a:t>     </a:t>
            </a:r>
            <a:r>
              <a:rPr lang="ru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bej              gurge-vči-n                  d’u-li</a:t>
            </a:r>
            <a:endParaRPr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44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человек     работа-</a:t>
            </a:r>
            <a:r>
              <a:rPr lang="ru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VB</a:t>
            </a:r>
            <a:r>
              <a:rPr lang="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ru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3SG</a:t>
            </a:r>
            <a:r>
              <a:rPr lang="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	   дом-</a:t>
            </a:r>
            <a:r>
              <a:rPr lang="ru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PROL</a:t>
            </a: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44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‘Человек работает по дому’. </a:t>
            </a: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44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(6</a:t>
            </a:r>
            <a:r>
              <a:rPr lang="ru" dirty="0">
                <a:solidFill>
                  <a:schemeClr val="dk1"/>
                </a:solidFill>
              </a:rPr>
              <a:t>)     </a:t>
            </a:r>
            <a:r>
              <a:rPr lang="ru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melumet-tej  	n’arukag-li</a:t>
            </a:r>
            <a:endParaRPr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445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прыгать-</a:t>
            </a:r>
            <a:r>
              <a:rPr lang="ru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</a:t>
            </a:r>
            <a:r>
              <a:rPr lang="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лужа-</a:t>
            </a:r>
            <a:r>
              <a:rPr lang="ru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PROL</a:t>
            </a: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445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‘Прыгать по лужам’.</a:t>
            </a: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44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44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44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44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44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000000"/>
              </a:solidFill>
            </a:endParaRPr>
          </a:p>
          <a:p>
            <a:pPr marL="228600" lvl="0" indent="215900" algn="l" rtl="0">
              <a:spcBef>
                <a:spcPts val="0"/>
              </a:spcBef>
              <a:spcAft>
                <a:spcPts val="0"/>
              </a:spcAft>
              <a:buNone/>
            </a:pPr>
            <a:endParaRPr sz="1100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3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311700" y="3102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latin typeface="Times New Roman"/>
                <a:ea typeface="Times New Roman"/>
                <a:cs typeface="Times New Roman"/>
                <a:sym typeface="Times New Roman"/>
              </a:rPr>
              <a:t>Место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7725" y="2330300"/>
            <a:ext cx="3544575" cy="241975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>
            <a:spLocks noGrp="1"/>
          </p:cNvSpPr>
          <p:nvPr>
            <p:ph type="title"/>
          </p:nvPr>
        </p:nvSpPr>
        <p:spPr>
          <a:xfrm>
            <a:off x="311700" y="4588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latin typeface="Times New Roman"/>
                <a:ea typeface="Times New Roman"/>
                <a:cs typeface="Times New Roman"/>
                <a:sym typeface="Times New Roman"/>
              </a:rPr>
              <a:t>Путь</a:t>
            </a: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Google Shape;109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Пролатив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(7)</a:t>
            </a:r>
            <a:r>
              <a:rPr lang="ru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girka-ri-wu          otaran-duli</a:t>
            </a:r>
            <a:endParaRPr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идти-</a:t>
            </a:r>
            <a:r>
              <a:rPr lang="ru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PST</a:t>
            </a:r>
            <a:r>
              <a:rPr lang="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ru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1SG</a:t>
            </a:r>
            <a:r>
              <a:rPr lang="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дорога-</a:t>
            </a:r>
            <a:r>
              <a:rPr lang="ru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PROL</a:t>
            </a: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2286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‘Я прошёл по дороге’.</a:t>
            </a: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228600" algn="l" rtl="0">
              <a:spcBef>
                <a:spcPts val="3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228600" lvl="0" indent="228600" algn="l" rtl="0">
              <a:spcBef>
                <a:spcPts val="3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(8)</a:t>
            </a:r>
            <a:r>
              <a:rPr lang="ru" i="1" dirty="0">
                <a:solidFill>
                  <a:schemeClr val="dk1"/>
                </a:solidFill>
              </a:rPr>
              <a:t>     </a:t>
            </a:r>
            <a:r>
              <a:rPr lang="ru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   girka-ri-u             buj-li</a:t>
            </a:r>
            <a:endParaRPr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    идти-</a:t>
            </a:r>
            <a:r>
              <a:rPr lang="ru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PST</a:t>
            </a:r>
            <a:r>
              <a:rPr lang="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ru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3SG</a:t>
            </a:r>
            <a:r>
              <a:rPr lang="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лес-</a:t>
            </a:r>
            <a:r>
              <a:rPr lang="ru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PROL</a:t>
            </a: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‘Я прошёл по лесу’.</a:t>
            </a: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228600" algn="l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10" name="Google Shape;110;p20"/>
          <p:cNvCxnSpPr/>
          <p:nvPr/>
        </p:nvCxnSpPr>
        <p:spPr>
          <a:xfrm rot="10800000" flipH="1">
            <a:off x="5428050" y="1200050"/>
            <a:ext cx="2225700" cy="618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1" name="Google Shape;111;p20"/>
          <p:cNvCxnSpPr/>
          <p:nvPr/>
        </p:nvCxnSpPr>
        <p:spPr>
          <a:xfrm rot="10800000" flipH="1">
            <a:off x="5848425" y="1509200"/>
            <a:ext cx="2497500" cy="976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2" name="Google Shape;112;p20"/>
          <p:cNvSpPr/>
          <p:nvPr/>
        </p:nvSpPr>
        <p:spPr>
          <a:xfrm rot="-1101324">
            <a:off x="5540013" y="2887031"/>
            <a:ext cx="2733159" cy="1152461"/>
          </a:xfrm>
          <a:prstGeom prst="ellipse">
            <a:avLst/>
          </a:prstGeom>
          <a:solidFill>
            <a:srgbClr val="B6D7A8"/>
          </a:solidFill>
          <a:ln w="9525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3" name="Google Shape;113;p20"/>
          <p:cNvCxnSpPr/>
          <p:nvPr/>
        </p:nvCxnSpPr>
        <p:spPr>
          <a:xfrm rot="10800000" flipH="1">
            <a:off x="5873175" y="1447400"/>
            <a:ext cx="1830000" cy="630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4" name="Google Shape;114;p20"/>
          <p:cNvCxnSpPr>
            <a:stCxn id="112" idx="2"/>
            <a:endCxn id="112" idx="6"/>
          </p:cNvCxnSpPr>
          <p:nvPr/>
        </p:nvCxnSpPr>
        <p:spPr>
          <a:xfrm rot="10800000" flipH="1">
            <a:off x="5609542" y="3032912"/>
            <a:ext cx="2594100" cy="860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5" name="Google Shape;115;p20"/>
          <p:cNvCxnSpPr/>
          <p:nvPr/>
        </p:nvCxnSpPr>
        <p:spPr>
          <a:xfrm>
            <a:off x="6022500" y="3358100"/>
            <a:ext cx="1768200" cy="2103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16" name="Google Shape;116;p20"/>
          <p:cNvCxnSpPr/>
          <p:nvPr/>
        </p:nvCxnSpPr>
        <p:spPr>
          <a:xfrm rot="10800000" flipH="1">
            <a:off x="6266225" y="3068875"/>
            <a:ext cx="459000" cy="921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7" name="Google Shape;117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b="1">
                <a:latin typeface="Times New Roman"/>
                <a:ea typeface="Times New Roman"/>
                <a:cs typeface="Times New Roman"/>
                <a:sym typeface="Times New Roman"/>
              </a:rPr>
              <a:t>Источник</a:t>
            </a:r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Аблатив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(9)</a:t>
            </a:r>
            <a:r>
              <a:rPr lang="ru" i="1" dirty="0">
                <a:solidFill>
                  <a:schemeClr val="dk1"/>
                </a:solidFill>
              </a:rPr>
              <a:t>     </a:t>
            </a:r>
            <a:r>
              <a:rPr lang="ru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mɨgdin-duk 	ev-ri-n</a:t>
            </a:r>
            <a:endParaRPr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215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гора-</a:t>
            </a:r>
            <a:r>
              <a:rPr lang="ru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ABL</a:t>
            </a:r>
            <a:r>
              <a:rPr lang="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	спускаться-</a:t>
            </a:r>
            <a:r>
              <a:rPr lang="ru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PST</a:t>
            </a:r>
            <a:r>
              <a:rPr lang="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ru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3SG</a:t>
            </a:r>
            <a:endParaRPr sz="1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215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‘Он с горы спустился’.</a:t>
            </a: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215900" algn="l" rtl="0">
              <a:spcBef>
                <a:spcPts val="3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ru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Элатив</a:t>
            </a:r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(10)</a:t>
            </a:r>
            <a:r>
              <a:rPr lang="ru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d’u-la-j		</a:t>
            </a:r>
            <a:r>
              <a:rPr lang="ru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eč	i-re,  		d’u-gič    	 ɵr-če</a:t>
            </a:r>
            <a:endParaRPr i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2286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дом-</a:t>
            </a:r>
            <a:r>
              <a:rPr lang="ru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LOC</a:t>
            </a:r>
            <a:r>
              <a:rPr lang="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ru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REFL.SG</a:t>
            </a:r>
            <a:r>
              <a:rPr lang="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	</a:t>
            </a:r>
            <a:r>
              <a:rPr lang="ru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NEG	</a:t>
            </a:r>
            <a:r>
              <a:rPr lang="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входить-</a:t>
            </a:r>
            <a:r>
              <a:rPr lang="ru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CNEG</a:t>
            </a:r>
            <a:r>
              <a:rPr lang="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дом-</a:t>
            </a:r>
            <a:r>
              <a:rPr lang="ru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ELAT	</a:t>
            </a:r>
            <a:r>
              <a:rPr lang="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уйти-</a:t>
            </a:r>
            <a:r>
              <a:rPr lang="ru" sz="1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NFUT</a:t>
            </a:r>
            <a:endParaRPr sz="1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2286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‘Домой не заходя, от дома ушел’. </a:t>
            </a:r>
            <a:endParaRPr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215900" algn="l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" name="Google Shape;124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999</TotalTime>
  <Words>977</Words>
  <Application>Microsoft Macintosh PowerPoint</Application>
  <PresentationFormat>Экран (16:9)</PresentationFormat>
  <Paragraphs>444</Paragraphs>
  <Slides>23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Arial</vt:lpstr>
      <vt:lpstr>Times New Roman</vt:lpstr>
      <vt:lpstr>Simple Light</vt:lpstr>
      <vt:lpstr>Пространственные падежи в быстринском диалекте эвенского языка</vt:lpstr>
      <vt:lpstr>План доклада</vt:lpstr>
      <vt:lpstr>Эвены и эвенский язык</vt:lpstr>
      <vt:lpstr>Локативные падежи</vt:lpstr>
      <vt:lpstr>Место</vt:lpstr>
      <vt:lpstr>Место</vt:lpstr>
      <vt:lpstr>Неориентированное движение</vt:lpstr>
      <vt:lpstr>Путь</vt:lpstr>
      <vt:lpstr>Источник</vt:lpstr>
      <vt:lpstr>Цель</vt:lpstr>
      <vt:lpstr>Цель </vt:lpstr>
      <vt:lpstr>Цель</vt:lpstr>
      <vt:lpstr>Презентация PowerPoint</vt:lpstr>
      <vt:lpstr>Презентация PowerPoint</vt:lpstr>
      <vt:lpstr>Тунгусо-маньчжурская семья</vt:lpstr>
      <vt:lpstr>Внутригенетическая типология</vt:lpstr>
      <vt:lpstr>Презентация PowerPoint</vt:lpstr>
      <vt:lpstr>Ареал</vt:lpstr>
      <vt:lpstr>Ареальная типология</vt:lpstr>
      <vt:lpstr>Презентация PowerPoint</vt:lpstr>
      <vt:lpstr>Список литературы</vt:lpstr>
      <vt:lpstr>Список литературы</vt:lpstr>
      <vt:lpstr>Презентация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Пространственные падежи в быстринском диалекте эвенского языка</dc:title>
  <cp:lastModifiedBy>Татьяна Казакова</cp:lastModifiedBy>
  <cp:revision>29</cp:revision>
  <dcterms:modified xsi:type="dcterms:W3CDTF">2019-11-25T12:34:05Z</dcterms:modified>
</cp:coreProperties>
</file>