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318" r:id="rId3"/>
    <p:sldId id="257" r:id="rId4"/>
    <p:sldId id="258" r:id="rId5"/>
    <p:sldId id="259" r:id="rId6"/>
    <p:sldId id="261" r:id="rId7"/>
    <p:sldId id="265" r:id="rId8"/>
    <p:sldId id="266" r:id="rId9"/>
    <p:sldId id="270" r:id="rId10"/>
    <p:sldId id="272" r:id="rId11"/>
    <p:sldId id="273" r:id="rId12"/>
    <p:sldId id="277" r:id="rId13"/>
    <p:sldId id="282" r:id="rId14"/>
    <p:sldId id="283" r:id="rId15"/>
    <p:sldId id="284" r:id="rId16"/>
    <p:sldId id="281" r:id="rId17"/>
    <p:sldId id="285" r:id="rId18"/>
    <p:sldId id="286" r:id="rId19"/>
    <p:sldId id="287" r:id="rId20"/>
    <p:sldId id="288" r:id="rId21"/>
    <p:sldId id="289" r:id="rId22"/>
    <p:sldId id="293" r:id="rId23"/>
    <p:sldId id="297" r:id="rId24"/>
    <p:sldId id="296" r:id="rId25"/>
    <p:sldId id="298" r:id="rId26"/>
    <p:sldId id="307" r:id="rId27"/>
    <p:sldId id="306" r:id="rId28"/>
    <p:sldId id="308" r:id="rId29"/>
    <p:sldId id="314" r:id="rId30"/>
    <p:sldId id="313" r:id="rId31"/>
    <p:sldId id="315" r:id="rId32"/>
    <p:sldId id="317" r:id="rId33"/>
    <p:sldId id="316" r:id="rId34"/>
    <p:sldId id="327" r:id="rId35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832B0-432D-4A0F-A5AC-D9E747792839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A7862-B44C-4CD8-8122-80687FCE6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75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3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8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4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6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2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5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8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9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8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0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7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5261D-927D-4D67-9383-0FC4B4FE5C67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C9272-C8C7-44E3-A99D-5A1446E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7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etchengine.co.uk/wp-content/uploads/The_TenTen_Corpus_2013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1654"/>
            <a:ext cx="9144000" cy="2387600"/>
          </a:xfrm>
        </p:spPr>
        <p:txBody>
          <a:bodyPr/>
          <a:lstStyle/>
          <a:p>
            <a:r>
              <a:rPr lang="en-US" dirty="0" smtClean="0"/>
              <a:t>A Corpus Study of </a:t>
            </a:r>
            <a:r>
              <a:rPr lang="en-US" i="1" dirty="0" err="1" smtClean="0"/>
              <a:t>Kasama</a:t>
            </a:r>
            <a:r>
              <a:rPr lang="en-US" i="1" dirty="0" smtClean="0"/>
              <a:t> </a:t>
            </a:r>
            <a:r>
              <a:rPr lang="en-US" dirty="0" smtClean="0"/>
              <a:t>‘Companion’ in Tagalog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39254"/>
            <a:ext cx="9144000" cy="1655762"/>
          </a:xfrm>
        </p:spPr>
        <p:txBody>
          <a:bodyPr/>
          <a:lstStyle/>
          <a:p>
            <a:r>
              <a:rPr lang="en-US" dirty="0" smtClean="0"/>
              <a:t>Sergei </a:t>
            </a:r>
            <a:r>
              <a:rPr lang="en-US" dirty="0" err="1" smtClean="0"/>
              <a:t>Klimenko</a:t>
            </a:r>
            <a:endParaRPr lang="en-US" dirty="0" smtClean="0"/>
          </a:p>
          <a:p>
            <a:r>
              <a:rPr lang="en-US" dirty="0" smtClean="0"/>
              <a:t>Institute for Linguistic Research, Russian Academy of Sciences</a:t>
            </a:r>
          </a:p>
          <a:p>
            <a:r>
              <a:rPr lang="en-US" dirty="0" smtClean="0"/>
              <a:t>Saint Petersburg State University</a:t>
            </a:r>
          </a:p>
          <a:p>
            <a:endParaRPr lang="en-US" dirty="0"/>
          </a:p>
          <a:p>
            <a:r>
              <a:rPr lang="en-US" dirty="0" smtClean="0"/>
              <a:t>The 16</a:t>
            </a:r>
            <a:r>
              <a:rPr lang="en-US" baseline="30000" dirty="0" smtClean="0"/>
              <a:t>th</a:t>
            </a:r>
            <a:r>
              <a:rPr lang="en-US" dirty="0" smtClean="0"/>
              <a:t> Conference on Typology and Grammar for Young Scholars</a:t>
            </a:r>
          </a:p>
          <a:p>
            <a:r>
              <a:rPr lang="en-US" dirty="0" smtClean="0"/>
              <a:t>21-23 November 2019</a:t>
            </a:r>
          </a:p>
          <a:p>
            <a:r>
              <a:rPr lang="en-US" dirty="0" smtClean="0"/>
              <a:t>Saint Petersburg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45029" y="5934670"/>
            <a:ext cx="104894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study was funded by the Russian Science Foundation (project no. 18-78-10058 “Grammatical periphery in the languages of the world: a typological study of </a:t>
            </a:r>
            <a:r>
              <a:rPr lang="en-US" dirty="0" err="1"/>
              <a:t>caritives</a:t>
            </a:r>
            <a:r>
              <a:rPr lang="en-US" dirty="0"/>
              <a:t>”).</a:t>
            </a:r>
          </a:p>
        </p:txBody>
      </p:sp>
    </p:spTree>
    <p:extLst>
      <p:ext uri="{BB962C8B-B14F-4D97-AF65-F5344CB8AC3E}">
        <p14:creationId xmlns:p14="http://schemas.microsoft.com/office/powerpoint/2010/main" val="262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463893"/>
              </p:ext>
            </p:extLst>
          </p:nvPr>
        </p:nvGraphicFramePr>
        <p:xfrm>
          <a:off x="1946365" y="2527345"/>
          <a:ext cx="8582297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703">
                  <a:extLst>
                    <a:ext uri="{9D8B030D-6E8A-4147-A177-3AD203B41FA5}">
                      <a16:colId xmlns:a16="http://schemas.microsoft.com/office/drawing/2014/main" val="1184362745"/>
                    </a:ext>
                  </a:extLst>
                </a:gridCol>
                <a:gridCol w="1214846">
                  <a:extLst>
                    <a:ext uri="{9D8B030D-6E8A-4147-A177-3AD203B41FA5}">
                      <a16:colId xmlns:a16="http://schemas.microsoft.com/office/drawing/2014/main" val="3481388483"/>
                    </a:ext>
                  </a:extLst>
                </a:gridCol>
                <a:gridCol w="1214845">
                  <a:extLst>
                    <a:ext uri="{9D8B030D-6E8A-4147-A177-3AD203B41FA5}">
                      <a16:colId xmlns:a16="http://schemas.microsoft.com/office/drawing/2014/main" val="113757769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917151926"/>
                    </a:ext>
                  </a:extLst>
                </a:gridCol>
                <a:gridCol w="1802674">
                  <a:extLst>
                    <a:ext uri="{9D8B030D-6E8A-4147-A177-3AD203B41FA5}">
                      <a16:colId xmlns:a16="http://schemas.microsoft.com/office/drawing/2014/main" val="1185039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na</a:t>
                      </a:r>
                      <a:r>
                        <a:rPr lang="en-US" sz="2000" b="1" dirty="0" smtClean="0"/>
                        <a:t>/=ng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nang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no linker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topicalization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30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i="1" dirty="0" err="1" smtClean="0"/>
                        <a:t>paminsan-minsan</a:t>
                      </a:r>
                      <a:endParaRPr lang="en-US" sz="2000" b="0" i="1" dirty="0" smtClean="0"/>
                    </a:p>
                    <a:p>
                      <a:r>
                        <a:rPr lang="en-US" sz="2000" b="0" i="0" dirty="0" smtClean="0"/>
                        <a:t>‘sometimes’</a:t>
                      </a:r>
                      <a:endParaRPr lang="en-US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21596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2000" b="0" i="1" dirty="0" err="1" smtClean="0"/>
                        <a:t>lagi</a:t>
                      </a:r>
                      <a:endParaRPr lang="en-US" sz="2000" b="0" i="1" dirty="0" smtClean="0"/>
                    </a:p>
                    <a:p>
                      <a:r>
                        <a:rPr lang="en-US" sz="2000" b="0" i="0" dirty="0" smtClean="0"/>
                        <a:t>‘always’</a:t>
                      </a:r>
                      <a:endParaRPr lang="en-US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</a:t>
                      </a:r>
                      <a:endParaRPr lang="en-US" sz="20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</a:t>
                      </a:r>
                      <a:endParaRPr lang="en-US" sz="20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</a:t>
                      </a:r>
                      <a:endParaRPr lang="en-US" sz="20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01252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US" sz="2000" b="0" i="1" dirty="0" err="1" smtClean="0"/>
                        <a:t>tatlo</a:t>
                      </a:r>
                      <a:r>
                        <a:rPr lang="en-US" sz="2000" b="0" i="1" dirty="0" smtClean="0"/>
                        <a:t>=ng </a:t>
                      </a:r>
                      <a:r>
                        <a:rPr lang="en-US" sz="2000" b="0" i="1" dirty="0" err="1" smtClean="0"/>
                        <a:t>oras</a:t>
                      </a:r>
                      <a:endParaRPr lang="en-US" sz="2000" b="0" i="1" dirty="0" smtClean="0"/>
                    </a:p>
                    <a:p>
                      <a:r>
                        <a:rPr lang="en-US" sz="2000" b="0" i="0" dirty="0" smtClean="0"/>
                        <a:t>‘three hours’</a:t>
                      </a:r>
                      <a:endParaRPr lang="en-US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</a:t>
                      </a:r>
                      <a:endParaRPr lang="en-US" sz="20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</a:t>
                      </a:r>
                      <a:endParaRPr lang="en-US" sz="20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</a:t>
                      </a:r>
                      <a:endParaRPr lang="en-US" sz="20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7744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US" sz="2000" b="0" i="1" dirty="0" err="1" smtClean="0"/>
                        <a:t>pagkatapos</a:t>
                      </a:r>
                      <a:r>
                        <a:rPr lang="en-US" sz="2000" b="0" i="1" dirty="0" smtClean="0"/>
                        <a:t> ng/</a:t>
                      </a:r>
                      <a:r>
                        <a:rPr lang="en-US" sz="2000" b="0" i="1" dirty="0" err="1" smtClean="0"/>
                        <a:t>ang</a:t>
                      </a:r>
                      <a:endParaRPr lang="en-US" sz="2000" b="0" i="1" dirty="0" smtClean="0"/>
                    </a:p>
                    <a:p>
                      <a:r>
                        <a:rPr lang="en-US" sz="2000" b="0" i="0" dirty="0" smtClean="0"/>
                        <a:t>‘after’</a:t>
                      </a:r>
                      <a:endParaRPr lang="en-US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</a:t>
                      </a:r>
                      <a:endParaRPr lang="en-US" sz="20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</a:t>
                      </a:r>
                      <a:endParaRPr lang="en-US" sz="20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2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i="1" dirty="0" err="1" smtClean="0"/>
                        <a:t>dahil</a:t>
                      </a:r>
                      <a:r>
                        <a:rPr lang="en-US" sz="2000" b="0" i="1" baseline="0" dirty="0" smtClean="0"/>
                        <a:t> </a:t>
                      </a:r>
                      <a:r>
                        <a:rPr lang="en-US" sz="2000" b="0" i="1" baseline="0" dirty="0" err="1" smtClean="0"/>
                        <a:t>sa</a:t>
                      </a:r>
                      <a:endParaRPr lang="en-US" sz="2000" b="0" i="1" baseline="0" dirty="0" smtClean="0"/>
                    </a:p>
                    <a:p>
                      <a:r>
                        <a:rPr lang="en-US" sz="2000" b="0" i="0" baseline="0" dirty="0" smtClean="0"/>
                        <a:t>‘because of’</a:t>
                      </a:r>
                      <a:endParaRPr lang="en-US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no</a:t>
                      </a:r>
                      <a:endParaRPr lang="en-US" sz="20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yes</a:t>
                      </a:r>
                      <a:endParaRPr lang="en-US" sz="20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63212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 Overview of Tagalog grammar:</a:t>
            </a:r>
            <a:br>
              <a:rPr lang="en-US" dirty="0" smtClean="0"/>
            </a:br>
            <a:r>
              <a:rPr lang="en-US" dirty="0" smtClean="0"/>
              <a:t>Linkers:	distribution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Based on (</a:t>
            </a:r>
            <a:r>
              <a:rPr lang="en-US" dirty="0" err="1" smtClean="0"/>
              <a:t>Schachter&amp;Otanes</a:t>
            </a:r>
            <a:r>
              <a:rPr lang="en-US" dirty="0" smtClean="0"/>
              <a:t> 1972):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4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8" y="688521"/>
            <a:ext cx="5212082" cy="1325563"/>
          </a:xfrm>
        </p:spPr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. Composition of the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53965"/>
            <a:ext cx="5564779" cy="4351338"/>
          </a:xfrm>
        </p:spPr>
        <p:txBody>
          <a:bodyPr/>
          <a:lstStyle/>
          <a:p>
            <a:r>
              <a:rPr lang="en-US" i="1" dirty="0" err="1" smtClean="0"/>
              <a:t>ka-sama</a:t>
            </a:r>
            <a:r>
              <a:rPr lang="en-US" i="1" dirty="0" smtClean="0"/>
              <a:t> </a:t>
            </a:r>
            <a:r>
              <a:rPr lang="en-US" dirty="0" smtClean="0"/>
              <a:t>[SHR-join] --</a:t>
            </a:r>
          </a:p>
          <a:p>
            <a:pPr lvl="1"/>
            <a:r>
              <a:rPr lang="en-US" i="1" dirty="0" err="1" smtClean="0"/>
              <a:t>ka-usap</a:t>
            </a:r>
            <a:r>
              <a:rPr lang="en-US" i="1" dirty="0" smtClean="0"/>
              <a:t> </a:t>
            </a:r>
            <a:r>
              <a:rPr lang="en-US" dirty="0" smtClean="0"/>
              <a:t>[SHR-converse] ‘interlocutor’</a:t>
            </a:r>
          </a:p>
          <a:p>
            <a:pPr lvl="1"/>
            <a:r>
              <a:rPr lang="en-US" i="1" dirty="0" err="1" smtClean="0"/>
              <a:t>ka-edad</a:t>
            </a:r>
            <a:r>
              <a:rPr lang="en-US" i="1" dirty="0" smtClean="0"/>
              <a:t> </a:t>
            </a:r>
            <a:r>
              <a:rPr lang="en-US" dirty="0" smtClean="0"/>
              <a:t>[SHR-age] ‘age mate’</a:t>
            </a:r>
          </a:p>
          <a:p>
            <a:pPr lvl="1"/>
            <a:r>
              <a:rPr lang="en-US" i="1" dirty="0" err="1" smtClean="0"/>
              <a:t>ka-tabi</a:t>
            </a:r>
            <a:r>
              <a:rPr lang="en-US" i="1" dirty="0" smtClean="0"/>
              <a:t> </a:t>
            </a:r>
            <a:r>
              <a:rPr lang="en-US" dirty="0" smtClean="0"/>
              <a:t>[SHR-side] ‘seat mate’</a:t>
            </a:r>
          </a:p>
          <a:p>
            <a:pPr lvl="1"/>
            <a:r>
              <a:rPr lang="en-US" i="1" dirty="0" err="1" smtClean="0"/>
              <a:t>ka-talik</a:t>
            </a:r>
            <a:r>
              <a:rPr lang="en-US" i="1" dirty="0" smtClean="0"/>
              <a:t> </a:t>
            </a:r>
            <a:r>
              <a:rPr lang="en-US" dirty="0" smtClean="0"/>
              <a:t>[SHR-intimacy] ‘sex partner’</a:t>
            </a:r>
          </a:p>
          <a:p>
            <a:pPr lvl="1"/>
            <a:endParaRPr lang="en-US" i="1" dirty="0"/>
          </a:p>
          <a:p>
            <a:pPr marL="457200" lvl="1" indent="0">
              <a:buNone/>
            </a:pPr>
            <a:r>
              <a:rPr lang="en-US" dirty="0" smtClean="0"/>
              <a:t>(De </a:t>
            </a:r>
            <a:r>
              <a:rPr lang="en-US" dirty="0" err="1" smtClean="0"/>
              <a:t>Vos</a:t>
            </a:r>
            <a:r>
              <a:rPr lang="en-US" dirty="0" smtClean="0"/>
              <a:t> 2011:83)</a:t>
            </a:r>
            <a:r>
              <a:rPr lang="en-US" i="1" dirty="0" smtClean="0"/>
              <a:t>	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38219"/>
              </p:ext>
            </p:extLst>
          </p:nvPr>
        </p:nvGraphicFramePr>
        <p:xfrm>
          <a:off x="5564779" y="192127"/>
          <a:ext cx="6139180" cy="6496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0208">
                  <a:extLst>
                    <a:ext uri="{9D8B030D-6E8A-4147-A177-3AD203B41FA5}">
                      <a16:colId xmlns:a16="http://schemas.microsoft.com/office/drawing/2014/main" val="3236218960"/>
                    </a:ext>
                  </a:extLst>
                </a:gridCol>
                <a:gridCol w="1518972">
                  <a:extLst>
                    <a:ext uri="{9D8B030D-6E8A-4147-A177-3AD203B41FA5}">
                      <a16:colId xmlns:a16="http://schemas.microsoft.com/office/drawing/2014/main" val="1324503378"/>
                    </a:ext>
                  </a:extLst>
                </a:gridCol>
              </a:tblGrid>
              <a:tr h="56469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 dirty="0">
                          <a:effectLst/>
                        </a:rPr>
                        <a:t>comrade'/'associate'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 dirty="0">
                          <a:effectLst/>
                        </a:rPr>
                        <a:t>12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7312224"/>
                  </a:ext>
                </a:extLst>
              </a:tr>
              <a:tr h="56469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 dirty="0" smtClean="0">
                          <a:effectLst/>
                        </a:rPr>
                        <a:t>‘bad</a:t>
                      </a:r>
                      <a:r>
                        <a:rPr lang="en-US" sz="2800" u="none" strike="noStrike" dirty="0">
                          <a:effectLst/>
                        </a:rPr>
                        <a:t>'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>
                          <a:effectLst/>
                        </a:rPr>
                        <a:t>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09442"/>
                  </a:ext>
                </a:extLst>
              </a:tr>
              <a:tr h="56469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 dirty="0">
                          <a:effectLst/>
                        </a:rPr>
                        <a:t>metalinguistic use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>
                          <a:effectLst/>
                        </a:rPr>
                        <a:t>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018261"/>
                  </a:ext>
                </a:extLst>
              </a:tr>
              <a:tr h="56469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i="1" u="none" strike="noStrike" dirty="0" err="1">
                          <a:effectLst/>
                        </a:rPr>
                        <a:t>magkasama</a:t>
                      </a:r>
                      <a:r>
                        <a:rPr lang="en-US" sz="2800" u="none" strike="noStrike" dirty="0">
                          <a:effectLst/>
                        </a:rPr>
                        <a:t> 'two companions'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>
                          <a:effectLst/>
                        </a:rPr>
                        <a:t>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6106357"/>
                  </a:ext>
                </a:extLst>
              </a:tr>
              <a:tr h="56469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 dirty="0">
                          <a:effectLst/>
                        </a:rPr>
                        <a:t>bad data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>
                          <a:effectLst/>
                        </a:rPr>
                        <a:t>93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8264832"/>
                  </a:ext>
                </a:extLst>
              </a:tr>
              <a:tr h="56469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 dirty="0">
                          <a:effectLst/>
                        </a:rPr>
                        <a:t>independent use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>
                          <a:effectLst/>
                        </a:rPr>
                        <a:t>430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08398"/>
                  </a:ext>
                </a:extLst>
              </a:tr>
              <a:tr h="56469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 dirty="0">
                          <a:effectLst/>
                        </a:rPr>
                        <a:t>substantive constructions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>
                          <a:effectLst/>
                        </a:rPr>
                        <a:t>75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277030"/>
                  </a:ext>
                </a:extLst>
              </a:tr>
              <a:tr h="56469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 dirty="0">
                          <a:effectLst/>
                        </a:rPr>
                        <a:t>attributive constructions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>
                          <a:effectLst/>
                        </a:rPr>
                        <a:t>85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586823"/>
                  </a:ext>
                </a:extLst>
              </a:tr>
              <a:tr h="56469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 dirty="0">
                          <a:effectLst/>
                        </a:rPr>
                        <a:t>clausal constructions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u="none" strike="noStrike" dirty="0">
                          <a:effectLst/>
                        </a:rPr>
                        <a:t>296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750540"/>
                  </a:ext>
                </a:extLst>
              </a:tr>
              <a:tr h="564697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b="1" u="none" strike="noStrike" dirty="0">
                          <a:effectLst/>
                        </a:rPr>
                        <a:t>total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2800" b="1" u="none" strike="noStrike" dirty="0">
                          <a:effectLst/>
                        </a:rPr>
                        <a:t>1000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4587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255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00806" cy="1325563"/>
          </a:xfrm>
        </p:spPr>
        <p:txBody>
          <a:bodyPr/>
          <a:lstStyle/>
          <a:p>
            <a:r>
              <a:rPr lang="en-US" dirty="0" smtClean="0"/>
              <a:t>10. Independent use: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" y="1978025"/>
            <a:ext cx="119525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2</a:t>
            </a:r>
            <a:r>
              <a:rPr lang="en-US" dirty="0" smtClean="0"/>
              <a:t>)	</a:t>
            </a:r>
            <a:r>
              <a:rPr lang="en-US" b="1" dirty="0" err="1" smtClean="0"/>
              <a:t>Kasama</a:t>
            </a:r>
            <a:r>
              <a:rPr lang="en-US" b="1" u="sng" dirty="0" smtClean="0"/>
              <a:t>=</a:t>
            </a:r>
            <a:r>
              <a:rPr lang="en-US" b="1" u="sng" dirty="0" err="1" smtClean="0"/>
              <a:t>nila</a:t>
            </a:r>
            <a:r>
              <a:rPr lang="en-US" dirty="0" smtClean="0"/>
              <a:t>=</a:t>
            </a:r>
            <a:r>
              <a:rPr lang="en-US" dirty="0" err="1" smtClean="0"/>
              <a:t>rito</a:t>
            </a:r>
            <a:r>
              <a:rPr lang="en-US" dirty="0" smtClean="0"/>
              <a:t>			</a:t>
            </a:r>
            <a:r>
              <a:rPr lang="en-US" b="1" u="sng" dirty="0" err="1" smtClean="0"/>
              <a:t>ang</a:t>
            </a:r>
            <a:r>
              <a:rPr lang="en-US" b="1" u="sng" dirty="0" smtClean="0"/>
              <a:t>	</a:t>
            </a:r>
            <a:r>
              <a:rPr lang="en-US" b="1" u="sng" dirty="0" err="1" smtClean="0"/>
              <a:t>pinsan</a:t>
            </a:r>
            <a:r>
              <a:rPr lang="en-US" b="1" u="sng" dirty="0" smtClean="0"/>
              <a:t>	ng	</a:t>
            </a:r>
            <a:r>
              <a:rPr lang="en-US" b="1" u="sng" dirty="0" err="1" smtClean="0"/>
              <a:t>propeta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	companion=3</a:t>
            </a:r>
            <a:r>
              <a:rPr lang="en-US" cap="small" dirty="0" smtClean="0"/>
              <a:t>pl.act</a:t>
            </a:r>
            <a:r>
              <a:rPr lang="en-US" dirty="0" smtClean="0"/>
              <a:t>=</a:t>
            </a:r>
            <a:r>
              <a:rPr lang="en-US" cap="small" dirty="0" err="1" smtClean="0"/>
              <a:t>prox.obl</a:t>
            </a:r>
            <a:r>
              <a:rPr lang="en-US" dirty="0" smtClean="0"/>
              <a:t>	</a:t>
            </a:r>
            <a:r>
              <a:rPr lang="en-US" cap="small" dirty="0" smtClean="0"/>
              <a:t>nom</a:t>
            </a:r>
            <a:r>
              <a:rPr lang="en-US" dirty="0" smtClean="0"/>
              <a:t>	cousin	</a:t>
            </a:r>
            <a:r>
              <a:rPr lang="en-US" cap="small" dirty="0" smtClean="0"/>
              <a:t>gen</a:t>
            </a:r>
            <a:r>
              <a:rPr lang="en-US" dirty="0" smtClean="0"/>
              <a:t>	prophet</a:t>
            </a:r>
          </a:p>
          <a:p>
            <a:pPr marL="0" indent="0">
              <a:buNone/>
            </a:pPr>
            <a:r>
              <a:rPr lang="en-US" dirty="0" smtClean="0"/>
              <a:t>	‘The prophet’s cousin is with them here…’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9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Dependent use: substantive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, attributive, clausal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1" y="1894114"/>
            <a:ext cx="10868298" cy="45458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/>
              <a:t>3</a:t>
            </a:r>
            <a:r>
              <a:rPr lang="en-US" dirty="0" smtClean="0"/>
              <a:t>)	…</a:t>
            </a:r>
            <a:r>
              <a:rPr lang="en-US" dirty="0" err="1" smtClean="0"/>
              <a:t>inip</a:t>
            </a:r>
            <a:r>
              <a:rPr lang="en-US" dirty="0" smtClean="0"/>
              <a:t>		</a:t>
            </a:r>
            <a:r>
              <a:rPr lang="en-US" dirty="0" err="1" smtClean="0"/>
              <a:t>na</a:t>
            </a:r>
            <a:r>
              <a:rPr lang="en-US" dirty="0" smtClean="0"/>
              <a:t>	</a:t>
            </a:r>
            <a:r>
              <a:rPr lang="en-US" b="1" u="sng" dirty="0" err="1" smtClean="0"/>
              <a:t>sabi</a:t>
            </a:r>
            <a:r>
              <a:rPr lang="en-US" dirty="0" smtClean="0"/>
              <a:t>	</a:t>
            </a:r>
            <a:r>
              <a:rPr lang="en-US" dirty="0" err="1" smtClean="0"/>
              <a:t>ni</a:t>
            </a:r>
            <a:r>
              <a:rPr lang="en-US" dirty="0" smtClean="0"/>
              <a:t>		Ace	</a:t>
            </a:r>
            <a:r>
              <a:rPr lang="en-US" dirty="0" err="1" smtClean="0"/>
              <a:t>na</a:t>
            </a:r>
            <a:r>
              <a:rPr lang="en-US" dirty="0" smtClean="0"/>
              <a:t>	may	</a:t>
            </a:r>
          </a:p>
          <a:p>
            <a:pPr marL="0" indent="0">
              <a:buNone/>
            </a:pPr>
            <a:r>
              <a:rPr lang="en-US" dirty="0" smtClean="0"/>
              <a:t>	impatient	</a:t>
            </a:r>
            <a:r>
              <a:rPr lang="en-US" cap="small" dirty="0" err="1" smtClean="0"/>
              <a:t>lk</a:t>
            </a:r>
            <a:r>
              <a:rPr lang="en-US" dirty="0" smtClean="0"/>
              <a:t>	said	</a:t>
            </a:r>
            <a:r>
              <a:rPr lang="en-US" cap="small" dirty="0" err="1" smtClean="0"/>
              <a:t>prs</a:t>
            </a:r>
            <a:r>
              <a:rPr lang="en-US" dirty="0" err="1" smtClean="0"/>
              <a:t>.</a:t>
            </a:r>
            <a:r>
              <a:rPr lang="en-US" cap="small" dirty="0" err="1" smtClean="0"/>
              <a:t>sg.act</a:t>
            </a:r>
            <a:r>
              <a:rPr lang="en-US" dirty="0" smtClean="0"/>
              <a:t>	</a:t>
            </a:r>
            <a:r>
              <a:rPr lang="en-US" cap="small" dirty="0" err="1" smtClean="0"/>
              <a:t>pn</a:t>
            </a:r>
            <a:r>
              <a:rPr lang="en-US" dirty="0" smtClean="0"/>
              <a:t>	</a:t>
            </a:r>
            <a:r>
              <a:rPr lang="en-US" cap="small" dirty="0" err="1" smtClean="0"/>
              <a:t>lk</a:t>
            </a:r>
            <a:r>
              <a:rPr lang="en-US" dirty="0" smtClean="0"/>
              <a:t>	</a:t>
            </a:r>
            <a:r>
              <a:rPr lang="en-US" cap="small" dirty="0" smtClean="0"/>
              <a:t>exist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kasama</a:t>
            </a:r>
            <a:r>
              <a:rPr lang="en-US" b="1" dirty="0" smtClean="0"/>
              <a:t>=ng		</a:t>
            </a:r>
            <a:r>
              <a:rPr lang="en-US" b="1" u="sng" dirty="0" err="1" smtClean="0"/>
              <a:t>ngiti</a:t>
            </a:r>
            <a:r>
              <a:rPr lang="en-US" b="1" u="sng" dirty="0" smtClean="0"/>
              <a:t> </a:t>
            </a:r>
            <a:r>
              <a:rPr lang="en-US" u="sng" dirty="0" smtClean="0"/>
              <a:t>	</a:t>
            </a:r>
            <a:r>
              <a:rPr lang="en-US" b="1" u="sng" dirty="0" err="1" smtClean="0"/>
              <a:t>sa</a:t>
            </a:r>
            <a:r>
              <a:rPr lang="en-US" b="1" u="sng" dirty="0" smtClean="0"/>
              <a:t>	</a:t>
            </a:r>
            <a:r>
              <a:rPr lang="en-US" b="1" u="sng" dirty="0" err="1" smtClean="0"/>
              <a:t>labi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companion=</a:t>
            </a:r>
            <a:r>
              <a:rPr lang="en-US" cap="small" dirty="0" err="1" smtClean="0"/>
              <a:t>lk</a:t>
            </a:r>
            <a:r>
              <a:rPr lang="en-US" dirty="0" smtClean="0"/>
              <a:t>	smile 	</a:t>
            </a:r>
            <a:r>
              <a:rPr lang="en-US" cap="small" dirty="0" err="1" smtClean="0"/>
              <a:t>obl</a:t>
            </a:r>
            <a:r>
              <a:rPr lang="en-US" dirty="0" smtClean="0"/>
              <a:t>	lip</a:t>
            </a:r>
          </a:p>
          <a:p>
            <a:pPr marL="0" indent="0">
              <a:buNone/>
            </a:pPr>
            <a:r>
              <a:rPr lang="en-US" dirty="0" smtClean="0"/>
              <a:t>	‘…Ace said impatiently with a smile on her lips.’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81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Dependent use: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substantive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dirty="0" smtClean="0"/>
              <a:t>attributive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, clausal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1052"/>
            <a:ext cx="11114313" cy="45066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/>
              <a:t>4</a:t>
            </a:r>
            <a:r>
              <a:rPr lang="en-US" dirty="0" smtClean="0"/>
              <a:t>)	</a:t>
            </a:r>
            <a:r>
              <a:rPr lang="en-US" dirty="0" err="1" smtClean="0"/>
              <a:t>Nood</a:t>
            </a:r>
            <a:r>
              <a:rPr lang="en-US" dirty="0" smtClean="0"/>
              <a:t>		  at	support=</a:t>
            </a:r>
            <a:r>
              <a:rPr lang="en-US" dirty="0" err="1" smtClean="0"/>
              <a:t>po</a:t>
            </a:r>
            <a:r>
              <a:rPr lang="en-US" dirty="0" smtClean="0"/>
              <a:t>=kayo			</a:t>
            </a:r>
            <a:r>
              <a:rPr lang="en-US" b="1" u="sng" dirty="0" err="1" smtClean="0"/>
              <a:t>sa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smtClean="0"/>
              <a:t>	watch[</a:t>
            </a:r>
            <a:r>
              <a:rPr lang="en-US" cap="small" dirty="0" err="1" smtClean="0"/>
              <a:t>av</a:t>
            </a:r>
            <a:r>
              <a:rPr lang="en-US" dirty="0" err="1" smtClean="0"/>
              <a:t>.</a:t>
            </a:r>
            <a:r>
              <a:rPr lang="en-US" cap="small" dirty="0" err="1" smtClean="0"/>
              <a:t>imp</a:t>
            </a:r>
            <a:r>
              <a:rPr lang="en-US" dirty="0" smtClean="0"/>
              <a:t>] and	support[</a:t>
            </a:r>
            <a:r>
              <a:rPr lang="en-US" cap="small" dirty="0" err="1" smtClean="0"/>
              <a:t>av</a:t>
            </a:r>
            <a:r>
              <a:rPr lang="en-US" dirty="0" err="1" smtClean="0"/>
              <a:t>.</a:t>
            </a:r>
            <a:r>
              <a:rPr lang="en-US" cap="small" dirty="0" err="1" smtClean="0"/>
              <a:t>imp</a:t>
            </a:r>
            <a:r>
              <a:rPr lang="en-US" dirty="0" smtClean="0"/>
              <a:t>]=</a:t>
            </a:r>
            <a:r>
              <a:rPr lang="en-US" cap="small" dirty="0" smtClean="0"/>
              <a:t>hon</a:t>
            </a:r>
            <a:r>
              <a:rPr lang="en-US" dirty="0" smtClean="0"/>
              <a:t>=2</a:t>
            </a:r>
            <a:r>
              <a:rPr lang="en-US" cap="small" dirty="0" smtClean="0"/>
              <a:t>pl.nom</a:t>
            </a:r>
            <a:r>
              <a:rPr lang="en-US" dirty="0" smtClean="0"/>
              <a:t>	</a:t>
            </a:r>
            <a:r>
              <a:rPr lang="en-US" cap="small" dirty="0" err="1" smtClean="0"/>
              <a:t>obl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	</a:t>
            </a:r>
            <a:r>
              <a:rPr lang="en-US" b="1" u="sng" dirty="0" err="1" smtClean="0"/>
              <a:t>bago</a:t>
            </a:r>
            <a:r>
              <a:rPr lang="en-US" b="1" u="sng" dirty="0" smtClean="0"/>
              <a:t>=ng	</a:t>
            </a:r>
            <a:r>
              <a:rPr lang="en-US" b="1" u="sng" dirty="0" err="1" smtClean="0"/>
              <a:t>serye</a:t>
            </a:r>
            <a:r>
              <a:rPr lang="en-US" b="1" dirty="0" smtClean="0"/>
              <a:t>	</a:t>
            </a:r>
            <a:r>
              <a:rPr lang="en-US" b="1" dirty="0" err="1" smtClean="0"/>
              <a:t>na</a:t>
            </a:r>
            <a:r>
              <a:rPr lang="en-US" b="1" dirty="0" smtClean="0"/>
              <a:t> 	</a:t>
            </a:r>
            <a:r>
              <a:rPr lang="en-US" b="1" dirty="0" err="1" smtClean="0"/>
              <a:t>kasama</a:t>
            </a:r>
            <a:r>
              <a:rPr lang="en-US" dirty="0" smtClean="0"/>
              <a:t>	</a:t>
            </a:r>
            <a:r>
              <a:rPr lang="en-US" b="1" u="sng" dirty="0" err="1" smtClean="0"/>
              <a:t>ang</a:t>
            </a:r>
            <a:r>
              <a:rPr lang="en-US" b="1" u="sng" dirty="0" smtClean="0"/>
              <a:t>	</a:t>
            </a:r>
            <a:r>
              <a:rPr lang="en-US" b="1" u="sng" dirty="0" err="1" smtClean="0"/>
              <a:t>pinsan</a:t>
            </a:r>
            <a:r>
              <a:rPr lang="en-US" b="1" u="sng" dirty="0" smtClean="0"/>
              <a:t>=</a:t>
            </a:r>
            <a:r>
              <a:rPr lang="en-US" b="1" u="sng" dirty="0" err="1" smtClean="0"/>
              <a:t>ko</a:t>
            </a:r>
            <a:r>
              <a:rPr lang="en-US" b="1" dirty="0" smtClean="0"/>
              <a:t>	</a:t>
            </a:r>
            <a:r>
              <a:rPr lang="en-US" dirty="0" smtClean="0"/>
              <a:t> 	new=</a:t>
            </a:r>
            <a:r>
              <a:rPr lang="en-US" cap="small" dirty="0" err="1" smtClean="0"/>
              <a:t>lk</a:t>
            </a:r>
            <a:r>
              <a:rPr lang="en-US" dirty="0" smtClean="0"/>
              <a:t>	series	</a:t>
            </a:r>
            <a:r>
              <a:rPr lang="en-US" cap="small" dirty="0" err="1" smtClean="0"/>
              <a:t>lk</a:t>
            </a:r>
            <a:r>
              <a:rPr lang="en-US" cap="small" dirty="0" smtClean="0"/>
              <a:t>  	</a:t>
            </a:r>
            <a:r>
              <a:rPr lang="en-US" dirty="0" smtClean="0"/>
              <a:t>companion	</a:t>
            </a:r>
            <a:r>
              <a:rPr lang="en-US" cap="small" dirty="0" smtClean="0"/>
              <a:t>nom</a:t>
            </a:r>
            <a:r>
              <a:rPr lang="en-US" dirty="0" smtClean="0"/>
              <a:t>	cousin=1</a:t>
            </a:r>
            <a:r>
              <a:rPr lang="en-US" cap="small" dirty="0" smtClean="0"/>
              <a:t>sg.act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na</a:t>
            </a:r>
            <a:r>
              <a:rPr lang="en-US" dirty="0"/>
              <a:t>	</a:t>
            </a:r>
            <a:r>
              <a:rPr lang="en-US" dirty="0" err="1" smtClean="0"/>
              <a:t>si</a:t>
            </a:r>
            <a:r>
              <a:rPr lang="en-US" dirty="0" smtClean="0"/>
              <a:t>		Ms. Sunshine. </a:t>
            </a:r>
          </a:p>
          <a:p>
            <a:pPr marL="0" indent="0">
              <a:buNone/>
            </a:pPr>
            <a:r>
              <a:rPr lang="en-US" cap="small" dirty="0"/>
              <a:t>	</a:t>
            </a:r>
            <a:r>
              <a:rPr lang="en-US" cap="small" dirty="0" err="1" smtClean="0"/>
              <a:t>lk</a:t>
            </a:r>
            <a:r>
              <a:rPr lang="en-US" cap="small" dirty="0"/>
              <a:t>	</a:t>
            </a:r>
            <a:r>
              <a:rPr lang="en-US" cap="small" dirty="0" err="1" smtClean="0"/>
              <a:t>prs.sg.nom</a:t>
            </a:r>
            <a:r>
              <a:rPr lang="en-US" cap="small" dirty="0"/>
              <a:t>	</a:t>
            </a:r>
            <a:r>
              <a:rPr lang="en-US" cap="small" dirty="0" err="1" smtClean="0"/>
              <a:t>pn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‘Watch and support the new series with my cousin Ms. Sunshine.’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Dependent use: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substantive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attributive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, </a:t>
            </a:r>
            <a:r>
              <a:rPr lang="en-US" dirty="0" smtClean="0"/>
              <a:t>clausal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79685"/>
              </p:ext>
            </p:extLst>
          </p:nvPr>
        </p:nvGraphicFramePr>
        <p:xfrm>
          <a:off x="1214845" y="1920239"/>
          <a:ext cx="10319659" cy="4193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4237">
                  <a:extLst>
                    <a:ext uri="{9D8B030D-6E8A-4147-A177-3AD203B41FA5}">
                      <a16:colId xmlns:a16="http://schemas.microsoft.com/office/drawing/2014/main" val="3347834009"/>
                    </a:ext>
                  </a:extLst>
                </a:gridCol>
                <a:gridCol w="1474237">
                  <a:extLst>
                    <a:ext uri="{9D8B030D-6E8A-4147-A177-3AD203B41FA5}">
                      <a16:colId xmlns:a16="http://schemas.microsoft.com/office/drawing/2014/main" val="3270037900"/>
                    </a:ext>
                  </a:extLst>
                </a:gridCol>
                <a:gridCol w="1474237">
                  <a:extLst>
                    <a:ext uri="{9D8B030D-6E8A-4147-A177-3AD203B41FA5}">
                      <a16:colId xmlns:a16="http://schemas.microsoft.com/office/drawing/2014/main" val="356034292"/>
                    </a:ext>
                  </a:extLst>
                </a:gridCol>
                <a:gridCol w="1474237">
                  <a:extLst>
                    <a:ext uri="{9D8B030D-6E8A-4147-A177-3AD203B41FA5}">
                      <a16:colId xmlns:a16="http://schemas.microsoft.com/office/drawing/2014/main" val="3972013167"/>
                    </a:ext>
                  </a:extLst>
                </a:gridCol>
                <a:gridCol w="1474237">
                  <a:extLst>
                    <a:ext uri="{9D8B030D-6E8A-4147-A177-3AD203B41FA5}">
                      <a16:colId xmlns:a16="http://schemas.microsoft.com/office/drawing/2014/main" val="2214278159"/>
                    </a:ext>
                  </a:extLst>
                </a:gridCol>
                <a:gridCol w="1474237">
                  <a:extLst>
                    <a:ext uri="{9D8B030D-6E8A-4147-A177-3AD203B41FA5}">
                      <a16:colId xmlns:a16="http://schemas.microsoft.com/office/drawing/2014/main" val="616574652"/>
                    </a:ext>
                  </a:extLst>
                </a:gridCol>
                <a:gridCol w="1474237">
                  <a:extLst>
                    <a:ext uri="{9D8B030D-6E8A-4147-A177-3AD203B41FA5}">
                      <a16:colId xmlns:a16="http://schemas.microsoft.com/office/drawing/2014/main" val="3624400909"/>
                    </a:ext>
                  </a:extLst>
                </a:gridCol>
              </a:tblGrid>
              <a:tr h="17863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comitative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depictive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predicative complement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event</a:t>
                      </a:r>
                      <a:r>
                        <a:rPr lang="en-US" sz="2000" b="1" baseline="0" dirty="0" smtClean="0"/>
                        <a:t> oriented</a:t>
                      </a:r>
                      <a:endParaRPr lang="en-US" sz="2000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zero argument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555318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verbs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184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215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0748214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effectLst/>
                        </a:rPr>
                        <a:t>verbals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24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28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744683"/>
                  </a:ext>
                </a:extLst>
              </a:tr>
              <a:tr h="90568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non-</a:t>
                      </a:r>
                      <a:r>
                        <a:rPr lang="en-US" sz="2000" b="1" u="none" strike="noStrike" dirty="0" err="1">
                          <a:effectLst/>
                        </a:rPr>
                        <a:t>verbals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53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140596"/>
                  </a:ext>
                </a:extLst>
              </a:tr>
              <a:tr h="50038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296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5886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8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Clausal: </a:t>
            </a:r>
            <a:r>
              <a:rPr lang="en-US" dirty="0" err="1" smtClean="0"/>
              <a:t>comitative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depictive,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predicative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complement, event oriented, zero argument   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25625"/>
            <a:ext cx="11939450" cy="4351338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5</a:t>
            </a:r>
            <a:r>
              <a:rPr lang="en-US" dirty="0" smtClean="0"/>
              <a:t>)</a:t>
            </a:r>
            <a:r>
              <a:rPr lang="en-US" dirty="0"/>
              <a:t>	…nag-</a:t>
            </a:r>
            <a:r>
              <a:rPr lang="en-US" dirty="0" err="1"/>
              <a:t>punta</a:t>
            </a:r>
            <a:r>
              <a:rPr lang="en-US" dirty="0"/>
              <a:t>		</a:t>
            </a:r>
            <a:r>
              <a:rPr lang="en-US" b="1" u="sng" dirty="0" err="1"/>
              <a:t>si</a:t>
            </a:r>
            <a:r>
              <a:rPr lang="en-US" b="1" u="sng" dirty="0"/>
              <a:t>		Joseph,	Mary	at	Jesus</a:t>
            </a:r>
            <a:r>
              <a:rPr lang="en-US" b="1" dirty="0"/>
              <a:t>	</a:t>
            </a:r>
            <a:r>
              <a:rPr lang="en-US" b="1" dirty="0" err="1"/>
              <a:t>kasama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 err="1"/>
              <a:t>av</a:t>
            </a:r>
            <a:r>
              <a:rPr lang="en-US" dirty="0" err="1"/>
              <a:t>.</a:t>
            </a:r>
            <a:r>
              <a:rPr lang="en-US" cap="small" dirty="0" err="1"/>
              <a:t>pfv</a:t>
            </a:r>
            <a:r>
              <a:rPr lang="en-US" dirty="0" err="1"/>
              <a:t>.</a:t>
            </a:r>
            <a:r>
              <a:rPr lang="en-US" cap="small" dirty="0" err="1"/>
              <a:t>stem</a:t>
            </a:r>
            <a:r>
              <a:rPr lang="en-US" dirty="0"/>
              <a:t>-go	</a:t>
            </a:r>
            <a:r>
              <a:rPr lang="en-US" cap="small" dirty="0" err="1"/>
              <a:t>prs.sg.nom</a:t>
            </a:r>
            <a:r>
              <a:rPr lang="en-US" dirty="0"/>
              <a:t>	</a:t>
            </a:r>
            <a:r>
              <a:rPr lang="en-US" cap="small" dirty="0" err="1"/>
              <a:t>pn</a:t>
            </a:r>
            <a:r>
              <a:rPr lang="en-US" dirty="0"/>
              <a:t>		</a:t>
            </a:r>
            <a:r>
              <a:rPr lang="en-US" cap="small" dirty="0" err="1"/>
              <a:t>pn</a:t>
            </a:r>
            <a:r>
              <a:rPr lang="en-US" dirty="0"/>
              <a:t>	and	</a:t>
            </a:r>
            <a:r>
              <a:rPr lang="en-US" cap="small" dirty="0" err="1"/>
              <a:t>pn</a:t>
            </a:r>
            <a:r>
              <a:rPr lang="en-US" dirty="0"/>
              <a:t>	companion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u="sng" dirty="0"/>
              <a:t>ng	</a:t>
            </a:r>
            <a:r>
              <a:rPr lang="en-US" b="1" u="sng" dirty="0" err="1"/>
              <a:t>kanila</a:t>
            </a:r>
            <a:r>
              <a:rPr lang="en-US" b="1" u="sng" dirty="0"/>
              <a:t>=ng	</a:t>
            </a:r>
            <a:r>
              <a:rPr lang="en-US" b="1" u="sng" dirty="0" err="1"/>
              <a:t>mga</a:t>
            </a:r>
            <a:r>
              <a:rPr lang="en-US" b="1" u="sng" dirty="0"/>
              <a:t>	</a:t>
            </a:r>
            <a:r>
              <a:rPr lang="en-US" b="1" u="sng" dirty="0" err="1"/>
              <a:t>kamag-anak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sa</a:t>
            </a:r>
            <a:r>
              <a:rPr lang="en-US" dirty="0"/>
              <a:t>	Jerusalem…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/>
              <a:t>gen</a:t>
            </a:r>
            <a:r>
              <a:rPr lang="en-US" dirty="0"/>
              <a:t>	3</a:t>
            </a:r>
            <a:r>
              <a:rPr lang="en-US" cap="small" dirty="0"/>
              <a:t>pl.act</a:t>
            </a:r>
            <a:r>
              <a:rPr lang="en-US" dirty="0"/>
              <a:t>=</a:t>
            </a:r>
            <a:r>
              <a:rPr lang="en-US" cap="small" dirty="0" err="1"/>
              <a:t>lk</a:t>
            </a:r>
            <a:r>
              <a:rPr lang="en-US" dirty="0"/>
              <a:t>	</a:t>
            </a:r>
            <a:r>
              <a:rPr lang="en-US" cap="small" dirty="0" err="1"/>
              <a:t>pl</a:t>
            </a:r>
            <a:r>
              <a:rPr lang="en-US" dirty="0"/>
              <a:t>	relative		</a:t>
            </a:r>
            <a:r>
              <a:rPr lang="en-US" cap="small" dirty="0" err="1"/>
              <a:t>obl</a:t>
            </a:r>
            <a:r>
              <a:rPr lang="en-US" dirty="0"/>
              <a:t>	</a:t>
            </a:r>
            <a:r>
              <a:rPr lang="en-US" cap="small" dirty="0" err="1"/>
              <a:t>pln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‘Joseph, Mary and Jesus went to Jerusalem with their relatives…’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Clausal</a:t>
            </a:r>
            <a:r>
              <a:rPr lang="en-US" dirty="0"/>
              <a:t>: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comitative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/>
              <a:t>depictive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predicative complement, event oriented, zero argument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8" y="1825625"/>
            <a:ext cx="11364686" cy="4351338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6</a:t>
            </a:r>
            <a:r>
              <a:rPr lang="en-US" dirty="0" smtClean="0"/>
              <a:t>)</a:t>
            </a:r>
            <a:r>
              <a:rPr lang="en-US" dirty="0"/>
              <a:t>	Nag-</a:t>
            </a:r>
            <a:r>
              <a:rPr lang="en-US" dirty="0" err="1"/>
              <a:t>mukmok</a:t>
            </a:r>
            <a:r>
              <a:rPr lang="en-US" dirty="0"/>
              <a:t>=</a:t>
            </a:r>
            <a:r>
              <a:rPr lang="en-US" dirty="0" err="1"/>
              <a:t>na</a:t>
            </a:r>
            <a:r>
              <a:rPr lang="en-US" dirty="0"/>
              <a:t>=</a:t>
            </a:r>
            <a:r>
              <a:rPr lang="en-US" dirty="0" err="1"/>
              <a:t>lamang</a:t>
            </a:r>
            <a:r>
              <a:rPr lang="en-US" b="1" u="sng" dirty="0"/>
              <a:t>=</a:t>
            </a:r>
            <a:r>
              <a:rPr lang="en-US" b="1" u="sng" dirty="0" err="1"/>
              <a:t>ako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sa</a:t>
            </a:r>
            <a:r>
              <a:rPr lang="en-US" dirty="0"/>
              <a:t>	</a:t>
            </a:r>
            <a:r>
              <a:rPr lang="en-US" dirty="0" err="1" smtClean="0"/>
              <a:t>kwarto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 err="1"/>
              <a:t>av</a:t>
            </a:r>
            <a:r>
              <a:rPr lang="en-US" dirty="0" err="1"/>
              <a:t>.</a:t>
            </a:r>
            <a:r>
              <a:rPr lang="en-US" cap="small" dirty="0" err="1"/>
              <a:t>pfv</a:t>
            </a:r>
            <a:r>
              <a:rPr lang="en-US" dirty="0" err="1"/>
              <a:t>.</a:t>
            </a:r>
            <a:r>
              <a:rPr lang="en-US" cap="small" dirty="0" err="1"/>
              <a:t>stem</a:t>
            </a:r>
            <a:r>
              <a:rPr lang="en-US" dirty="0"/>
              <a:t>-sulk=already=only=1</a:t>
            </a:r>
            <a:r>
              <a:rPr lang="en-US" cap="small" dirty="0"/>
              <a:t>sg.nom</a:t>
            </a:r>
            <a:r>
              <a:rPr lang="en-US" dirty="0"/>
              <a:t>	</a:t>
            </a:r>
            <a:r>
              <a:rPr lang="en-US" cap="small" dirty="0" err="1"/>
              <a:t>obl</a:t>
            </a:r>
            <a:r>
              <a:rPr lang="en-US" dirty="0"/>
              <a:t>	room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/>
              <a:t>kasama</a:t>
            </a:r>
            <a:r>
              <a:rPr lang="en-US" b="1" dirty="0"/>
              <a:t>	</a:t>
            </a:r>
            <a:r>
              <a:rPr lang="en-US" b="1" u="sng" dirty="0"/>
              <a:t>ng	akin=g	</a:t>
            </a:r>
            <a:r>
              <a:rPr lang="en-US" b="1" u="sng" dirty="0" err="1" smtClean="0"/>
              <a:t>mga</a:t>
            </a:r>
            <a:r>
              <a:rPr lang="en-US" b="1" u="sng" dirty="0"/>
              <a:t>	</a:t>
            </a:r>
            <a:r>
              <a:rPr lang="en-US" b="1" u="sng" dirty="0" err="1"/>
              <a:t>libro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companion </a:t>
            </a:r>
            <a:r>
              <a:rPr lang="en-US" dirty="0"/>
              <a:t>	</a:t>
            </a:r>
            <a:r>
              <a:rPr lang="en-US" cap="small" dirty="0"/>
              <a:t>gen</a:t>
            </a:r>
            <a:r>
              <a:rPr lang="en-US" dirty="0"/>
              <a:t>	1</a:t>
            </a:r>
            <a:r>
              <a:rPr lang="en-US" cap="small" dirty="0"/>
              <a:t>sg.act</a:t>
            </a:r>
            <a:r>
              <a:rPr lang="en-US" dirty="0"/>
              <a:t>=</a:t>
            </a:r>
            <a:r>
              <a:rPr lang="en-US" cap="small" dirty="0" err="1"/>
              <a:t>lk</a:t>
            </a:r>
            <a:r>
              <a:rPr lang="en-US" dirty="0"/>
              <a:t>	</a:t>
            </a:r>
            <a:r>
              <a:rPr lang="en-US" cap="small" dirty="0" err="1"/>
              <a:t>pl</a:t>
            </a:r>
            <a:r>
              <a:rPr lang="en-US" dirty="0"/>
              <a:t>	book</a:t>
            </a:r>
          </a:p>
          <a:p>
            <a:pPr marL="0" indent="0">
              <a:buNone/>
            </a:pPr>
            <a:r>
              <a:rPr lang="en-US" dirty="0"/>
              <a:t>	‘I just sulked in my room together with my books.’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7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Clausal</a:t>
            </a:r>
            <a:r>
              <a:rPr lang="en-US" dirty="0"/>
              <a:t>: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comitative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depictive, </a:t>
            </a:r>
            <a:r>
              <a:rPr lang="en-US" dirty="0"/>
              <a:t>predicative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/>
              <a:t>complement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event oriented, zero argument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8688"/>
            <a:ext cx="11495315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7</a:t>
            </a:r>
            <a:r>
              <a:rPr lang="en-US" dirty="0" smtClean="0"/>
              <a:t>)</a:t>
            </a:r>
            <a:r>
              <a:rPr lang="en-US" dirty="0"/>
              <a:t>	…</a:t>
            </a:r>
            <a:r>
              <a:rPr lang="en-US" dirty="0" err="1"/>
              <a:t>hindi</a:t>
            </a:r>
            <a:r>
              <a:rPr lang="en-US" b="1" u="sng" dirty="0"/>
              <a:t>=</a:t>
            </a:r>
            <a:r>
              <a:rPr lang="en-US" b="1" u="sng" dirty="0" err="1"/>
              <a:t>siya</a:t>
            </a:r>
            <a:r>
              <a:rPr lang="en-US" dirty="0"/>
              <a:t>		</a:t>
            </a:r>
            <a:r>
              <a:rPr lang="en-US" dirty="0" err="1"/>
              <a:t>nam-u~muhay</a:t>
            </a:r>
            <a:r>
              <a:rPr lang="en-US" dirty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 err="1"/>
              <a:t>neg</a:t>
            </a:r>
            <a:r>
              <a:rPr lang="en-US" cap="small" dirty="0"/>
              <a:t>=</a:t>
            </a:r>
            <a:r>
              <a:rPr lang="en-US" dirty="0"/>
              <a:t>3</a:t>
            </a:r>
            <a:r>
              <a:rPr lang="en-US" cap="small" dirty="0"/>
              <a:t>sg.nom</a:t>
            </a:r>
            <a:r>
              <a:rPr lang="en-US" dirty="0"/>
              <a:t>	</a:t>
            </a:r>
            <a:r>
              <a:rPr lang="en-US" cap="small" dirty="0" err="1"/>
              <a:t>av</a:t>
            </a:r>
            <a:r>
              <a:rPr lang="en-US" dirty="0" err="1"/>
              <a:t>.</a:t>
            </a:r>
            <a:r>
              <a:rPr lang="en-US" cap="small" dirty="0" err="1"/>
              <a:t>ipfv</a:t>
            </a:r>
            <a:r>
              <a:rPr lang="en-US" dirty="0" err="1"/>
              <a:t>.</a:t>
            </a:r>
            <a:r>
              <a:rPr lang="en-US" cap="small" dirty="0" err="1"/>
              <a:t>stem</a:t>
            </a:r>
            <a:r>
              <a:rPr lang="en-US" dirty="0" err="1"/>
              <a:t>-</a:t>
            </a:r>
            <a:r>
              <a:rPr lang="en-US" cap="small" dirty="0" err="1"/>
              <a:t>ipfv</a:t>
            </a:r>
            <a:r>
              <a:rPr lang="en-US" dirty="0" err="1"/>
              <a:t>~live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/>
              <a:t>nang</a:t>
            </a:r>
            <a:r>
              <a:rPr lang="en-US" b="1" dirty="0"/>
              <a:t>	</a:t>
            </a:r>
            <a:r>
              <a:rPr lang="en-US" b="1" dirty="0" err="1"/>
              <a:t>kasama</a:t>
            </a:r>
            <a:r>
              <a:rPr lang="en-US" b="1" u="sng" dirty="0"/>
              <a:t>=</a:t>
            </a:r>
            <a:r>
              <a:rPr lang="en-US" b="1" u="sng" dirty="0" err="1"/>
              <a:t>sila</a:t>
            </a:r>
            <a:r>
              <a:rPr lang="en-US" dirty="0"/>
              <a:t>…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 err="1"/>
              <a:t>lk</a:t>
            </a:r>
            <a:r>
              <a:rPr lang="en-US" dirty="0"/>
              <a:t>	companion=3</a:t>
            </a:r>
            <a:r>
              <a:rPr lang="en-US" cap="small" dirty="0"/>
              <a:t>pl.nom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‘…he does not live with them.’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6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Clausal</a:t>
            </a:r>
            <a:r>
              <a:rPr lang="en-US" dirty="0"/>
              <a:t>: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comitative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depictive, predicative complement, </a:t>
            </a:r>
            <a:r>
              <a:rPr lang="en-US" dirty="0"/>
              <a:t>event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/>
              <a:t>oriented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zero argument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19" y="1580606"/>
            <a:ext cx="11443063" cy="45963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(</a:t>
            </a:r>
            <a:r>
              <a:rPr lang="ru-RU" dirty="0"/>
              <a:t>8</a:t>
            </a:r>
            <a:r>
              <a:rPr lang="en-US" dirty="0" smtClean="0"/>
              <a:t>)</a:t>
            </a:r>
            <a:r>
              <a:rPr lang="en-US" dirty="0"/>
              <a:t>	…</a:t>
            </a:r>
            <a:r>
              <a:rPr lang="en-US" b="1" u="sng" dirty="0"/>
              <a:t>nan-</a:t>
            </a:r>
            <a:r>
              <a:rPr lang="en-US" b="1" u="sng" dirty="0" err="1"/>
              <a:t>awagan</a:t>
            </a:r>
            <a:r>
              <a:rPr lang="en-US" dirty="0"/>
              <a:t>	</a:t>
            </a:r>
            <a:r>
              <a:rPr lang="en-US" dirty="0" err="1"/>
              <a:t>sa</a:t>
            </a:r>
            <a:r>
              <a:rPr lang="en-US" dirty="0"/>
              <a:t>	</a:t>
            </a:r>
            <a:r>
              <a:rPr lang="en-US" dirty="0" err="1"/>
              <a:t>mga</a:t>
            </a:r>
            <a:r>
              <a:rPr lang="en-US" dirty="0"/>
              <a:t>	</a:t>
            </a:r>
            <a:r>
              <a:rPr lang="en-US" dirty="0" err="1"/>
              <a:t>deboto</a:t>
            </a:r>
            <a:r>
              <a:rPr lang="en-US" dirty="0"/>
              <a:t>=ng	mag-</a:t>
            </a:r>
            <a:r>
              <a:rPr lang="en-US" dirty="0" err="1"/>
              <a:t>si</a:t>
            </a:r>
            <a:r>
              <a:rPr lang="en-US" dirty="0"/>
              <a:t>-</a:t>
            </a:r>
            <a:r>
              <a:rPr lang="en-US" dirty="0" err="1"/>
              <a:t>balik</a:t>
            </a:r>
            <a:r>
              <a:rPr lang="en-US" dirty="0"/>
              <a:t>-an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 err="1"/>
              <a:t>av</a:t>
            </a:r>
            <a:r>
              <a:rPr lang="en-US" dirty="0" err="1"/>
              <a:t>.</a:t>
            </a:r>
            <a:r>
              <a:rPr lang="en-US" cap="small" dirty="0" err="1"/>
              <a:t>pfv</a:t>
            </a:r>
            <a:r>
              <a:rPr lang="en-US" dirty="0" err="1"/>
              <a:t>.</a:t>
            </a:r>
            <a:r>
              <a:rPr lang="en-US" cap="small" dirty="0" err="1"/>
              <a:t>stem</a:t>
            </a:r>
            <a:r>
              <a:rPr lang="en-US" dirty="0"/>
              <a:t>-call	</a:t>
            </a:r>
            <a:r>
              <a:rPr lang="en-US" cap="small" dirty="0" err="1"/>
              <a:t>obl</a:t>
            </a:r>
            <a:r>
              <a:rPr lang="en-US" dirty="0"/>
              <a:t>	</a:t>
            </a:r>
            <a:r>
              <a:rPr lang="en-US" cap="small" dirty="0" err="1"/>
              <a:t>pl</a:t>
            </a:r>
            <a:r>
              <a:rPr lang="en-US" dirty="0"/>
              <a:t>	devotee=</a:t>
            </a:r>
            <a:r>
              <a:rPr lang="en-US" cap="small" dirty="0" err="1"/>
              <a:t>lk</a:t>
            </a:r>
            <a:r>
              <a:rPr lang="en-US" dirty="0"/>
              <a:t>	</a:t>
            </a:r>
            <a:r>
              <a:rPr lang="en-US" cap="small" dirty="0" err="1"/>
              <a:t>av.stem</a:t>
            </a:r>
            <a:r>
              <a:rPr lang="en-US" dirty="0"/>
              <a:t>-</a:t>
            </a:r>
            <a:r>
              <a:rPr lang="en-US" cap="small" dirty="0" err="1"/>
              <a:t>pl</a:t>
            </a:r>
            <a:r>
              <a:rPr lang="en-US" dirty="0"/>
              <a:t>-return-</a:t>
            </a:r>
            <a:r>
              <a:rPr lang="en-US" cap="small" dirty="0" err="1"/>
              <a:t>soc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sa</a:t>
            </a:r>
            <a:r>
              <a:rPr lang="en-US" dirty="0"/>
              <a:t>	</a:t>
            </a:r>
            <a:r>
              <a:rPr lang="en-US" dirty="0" err="1"/>
              <a:t>mga</a:t>
            </a:r>
            <a:r>
              <a:rPr lang="en-US" dirty="0"/>
              <a:t> 	</a:t>
            </a:r>
            <a:r>
              <a:rPr lang="en-US" dirty="0" err="1"/>
              <a:t>barikada</a:t>
            </a:r>
            <a:r>
              <a:rPr lang="en-US" dirty="0"/>
              <a:t>	at	mag-</a:t>
            </a:r>
            <a:r>
              <a:rPr lang="en-US" dirty="0" err="1"/>
              <a:t>bantay</a:t>
            </a:r>
            <a:r>
              <a:rPr lang="en-US" dirty="0"/>
              <a:t>,		</a:t>
            </a:r>
            <a:r>
              <a:rPr lang="en-US" b="1" dirty="0" err="1"/>
              <a:t>kasama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 err="1"/>
              <a:t>obl</a:t>
            </a:r>
            <a:r>
              <a:rPr lang="en-US" dirty="0"/>
              <a:t>	</a:t>
            </a:r>
            <a:r>
              <a:rPr lang="en-US" cap="small" dirty="0" err="1"/>
              <a:t>pl</a:t>
            </a:r>
            <a:r>
              <a:rPr lang="en-US" dirty="0"/>
              <a:t>	barricade	and	</a:t>
            </a:r>
            <a:r>
              <a:rPr lang="en-US" cap="small" dirty="0" err="1"/>
              <a:t>av.stem</a:t>
            </a:r>
            <a:r>
              <a:rPr lang="en-US" dirty="0"/>
              <a:t>-guard	companion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wari</a:t>
            </a:r>
            <a:r>
              <a:rPr lang="en-US" dirty="0"/>
              <a:t>		</a:t>
            </a:r>
            <a:r>
              <a:rPr lang="en-US" b="1" u="sng" dirty="0" err="1"/>
              <a:t>ang</a:t>
            </a:r>
            <a:r>
              <a:rPr lang="en-US" b="1" u="sng" dirty="0"/>
              <a:t>	</a:t>
            </a:r>
            <a:r>
              <a:rPr lang="en-US" b="1" u="sng" dirty="0" err="1"/>
              <a:t>panalangin</a:t>
            </a:r>
            <a:r>
              <a:rPr lang="en-US" b="1" u="sng" dirty="0"/>
              <a:t>=g	</a:t>
            </a:r>
            <a:r>
              <a:rPr lang="en-US" b="1" u="sng" dirty="0" err="1"/>
              <a:t>sana</a:t>
            </a:r>
            <a:r>
              <a:rPr lang="en-US" b="1" u="sng" dirty="0"/>
              <a:t>	ay	</a:t>
            </a:r>
            <a:r>
              <a:rPr lang="en-US" b="1" u="sng" dirty="0" err="1"/>
              <a:t>kasi-han</a:t>
            </a:r>
            <a:r>
              <a:rPr lang="en-US" b="1" u="sng" dirty="0"/>
              <a:t>=</a:t>
            </a:r>
            <a:r>
              <a:rPr lang="en-US" b="1" u="sng" dirty="0" err="1"/>
              <a:t>sila</a:t>
            </a:r>
            <a:r>
              <a:rPr lang="en-US" b="1" dirty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apparently	</a:t>
            </a:r>
            <a:r>
              <a:rPr lang="en-US" cap="small" dirty="0"/>
              <a:t>nom</a:t>
            </a:r>
            <a:r>
              <a:rPr lang="en-US" dirty="0"/>
              <a:t>	prayer=</a:t>
            </a:r>
            <a:r>
              <a:rPr lang="en-US" cap="small" dirty="0" err="1"/>
              <a:t>lk</a:t>
            </a:r>
            <a:r>
              <a:rPr lang="en-US" dirty="0"/>
              <a:t>		</a:t>
            </a:r>
            <a:r>
              <a:rPr lang="en-US" cap="small" dirty="0"/>
              <a:t>opt</a:t>
            </a:r>
            <a:r>
              <a:rPr lang="en-US" dirty="0"/>
              <a:t>	</a:t>
            </a:r>
            <a:r>
              <a:rPr lang="en-US" cap="small" dirty="0"/>
              <a:t>top</a:t>
            </a:r>
            <a:r>
              <a:rPr lang="en-US" dirty="0"/>
              <a:t>	protect</a:t>
            </a:r>
            <a:r>
              <a:rPr lang="en-US" cap="small" dirty="0"/>
              <a:t>-</a:t>
            </a:r>
            <a:r>
              <a:rPr lang="en-US" cap="small" dirty="0" err="1"/>
              <a:t>uv</a:t>
            </a:r>
            <a:r>
              <a:rPr lang="en-US" cap="small" dirty="0"/>
              <a:t>[</a:t>
            </a:r>
            <a:r>
              <a:rPr lang="en-US" cap="small" dirty="0" err="1"/>
              <a:t>inf</a:t>
            </a:r>
            <a:r>
              <a:rPr lang="en-US" cap="small" dirty="0"/>
              <a:t>]</a:t>
            </a:r>
            <a:r>
              <a:rPr lang="en-US" b="1" dirty="0"/>
              <a:t> 	</a:t>
            </a:r>
            <a:r>
              <a:rPr lang="en-US" b="1" u="sng" dirty="0"/>
              <a:t>ng	</a:t>
            </a:r>
            <a:r>
              <a:rPr lang="en-US" b="1" u="sng" dirty="0" err="1"/>
              <a:t>kalangitan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/>
              <a:t>gen</a:t>
            </a:r>
            <a:r>
              <a:rPr lang="en-US" dirty="0"/>
              <a:t>	heavens</a:t>
            </a:r>
          </a:p>
          <a:p>
            <a:pPr marL="0" indent="0">
              <a:buNone/>
            </a:pPr>
            <a:r>
              <a:rPr lang="en-US" dirty="0"/>
              <a:t>‘…(they) called devotees to return to the barricades and to keep guard, apparently, together with the prayer that the heavens hopefully protect them.’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Why </a:t>
            </a:r>
            <a:r>
              <a:rPr lang="en-US" sz="3200" i="1" dirty="0" err="1" smtClean="0"/>
              <a:t>kasama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Data</a:t>
            </a:r>
          </a:p>
          <a:p>
            <a:r>
              <a:rPr lang="en-US" sz="3200" dirty="0" smtClean="0"/>
              <a:t>Overview of Tagalog grammar</a:t>
            </a:r>
          </a:p>
          <a:p>
            <a:r>
              <a:rPr lang="en-US" sz="3200" dirty="0" smtClean="0"/>
              <a:t>Composition of the sample</a:t>
            </a:r>
          </a:p>
          <a:p>
            <a:pPr lvl="0"/>
            <a:r>
              <a:rPr lang="en-US" sz="3200" dirty="0" smtClean="0"/>
              <a:t>Special </a:t>
            </a:r>
            <a:r>
              <a:rPr lang="en-US" sz="3200" dirty="0"/>
              <a:t>properties of </a:t>
            </a:r>
            <a:r>
              <a:rPr lang="en-US" sz="3200" i="1" dirty="0" err="1" smtClean="0"/>
              <a:t>ka</a:t>
            </a:r>
            <a:r>
              <a:rPr lang="en-US" sz="3200" i="1" dirty="0" smtClean="0"/>
              <a:t>-</a:t>
            </a:r>
            <a:r>
              <a:rPr lang="en-US" sz="3200" dirty="0" smtClean="0"/>
              <a:t>nouns</a:t>
            </a:r>
          </a:p>
          <a:p>
            <a:r>
              <a:rPr lang="en-US" sz="3200" dirty="0"/>
              <a:t>Variation of properties in </a:t>
            </a:r>
            <a:r>
              <a:rPr lang="en-US" sz="3200" i="1" dirty="0" err="1"/>
              <a:t>kasama</a:t>
            </a:r>
            <a:r>
              <a:rPr lang="en-US" sz="3200" i="1" dirty="0"/>
              <a:t>-</a:t>
            </a:r>
            <a:r>
              <a:rPr lang="en-US" sz="3200" dirty="0"/>
              <a:t>clauses</a:t>
            </a:r>
          </a:p>
          <a:p>
            <a:r>
              <a:rPr lang="en-US" sz="3200" dirty="0"/>
              <a:t>Adjunct clauses vs. Adverbials &amp; Prepositions</a:t>
            </a:r>
          </a:p>
          <a:p>
            <a:r>
              <a:rPr lang="en-US" sz="3200" dirty="0"/>
              <a:t>Conclusion</a:t>
            </a:r>
          </a:p>
          <a:p>
            <a:pPr lvl="0"/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7409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Clausal</a:t>
            </a:r>
            <a:r>
              <a:rPr lang="en-US" dirty="0"/>
              <a:t>: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comitative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depictive, predicative complement, event oriented, </a:t>
            </a:r>
            <a:r>
              <a:rPr lang="en-US" dirty="0"/>
              <a:t>zero argument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9</a:t>
            </a:r>
            <a:r>
              <a:rPr lang="en-US" dirty="0" smtClean="0"/>
              <a:t>)</a:t>
            </a:r>
            <a:r>
              <a:rPr lang="en-US" dirty="0"/>
              <a:t>	…boring	</a:t>
            </a:r>
            <a:r>
              <a:rPr lang="en-US" b="1" u="sng" dirty="0" err="1"/>
              <a:t>si</a:t>
            </a:r>
            <a:r>
              <a:rPr lang="en-US" b="1" u="sng" dirty="0"/>
              <a:t>		Ethan</a:t>
            </a:r>
            <a:r>
              <a:rPr lang="en-US" dirty="0"/>
              <a:t>	</a:t>
            </a:r>
            <a:r>
              <a:rPr lang="en-US" b="1" dirty="0" err="1"/>
              <a:t>kasama</a:t>
            </a:r>
            <a:r>
              <a:rPr lang="en-US" dirty="0"/>
              <a:t>	</a:t>
            </a:r>
            <a:r>
              <a:rPr lang="en-US" dirty="0" err="1"/>
              <a:t>sa</a:t>
            </a:r>
            <a:r>
              <a:rPr lang="en-US" dirty="0"/>
              <a:t>	condo.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cap="small" dirty="0" err="1"/>
              <a:t>prs.sg.nom</a:t>
            </a:r>
            <a:r>
              <a:rPr lang="en-US" dirty="0"/>
              <a:t>	</a:t>
            </a:r>
            <a:r>
              <a:rPr lang="en-US" cap="small" dirty="0" err="1"/>
              <a:t>pn</a:t>
            </a:r>
            <a:r>
              <a:rPr lang="en-US" dirty="0"/>
              <a:t>	companion	</a:t>
            </a:r>
            <a:r>
              <a:rPr lang="en-US" cap="small" dirty="0" err="1"/>
              <a:t>obl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‘…Ethan is boring to be with at the condo</a:t>
            </a:r>
            <a:r>
              <a:rPr lang="en-US" dirty="0" smtClean="0"/>
              <a:t>.’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(17)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Malakas</a:t>
            </a:r>
            <a:r>
              <a:rPr lang="en-US" dirty="0">
                <a:solidFill>
                  <a:schemeClr val="bg1"/>
                </a:solidFill>
              </a:rPr>
              <a:t>	k&lt;um&gt;anta	</a:t>
            </a:r>
            <a:r>
              <a:rPr lang="en-US" dirty="0" err="1">
                <a:solidFill>
                  <a:schemeClr val="bg1"/>
                </a:solidFill>
              </a:rPr>
              <a:t>si</a:t>
            </a:r>
            <a:r>
              <a:rPr lang="en-US" dirty="0">
                <a:solidFill>
                  <a:schemeClr val="bg1"/>
                </a:solidFill>
              </a:rPr>
              <a:t>		Petra.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strong		</a:t>
            </a:r>
            <a:r>
              <a:rPr lang="en-US" cap="small" dirty="0">
                <a:solidFill>
                  <a:schemeClr val="bg1"/>
                </a:solidFill>
              </a:rPr>
              <a:t>&lt;</a:t>
            </a:r>
            <a:r>
              <a:rPr lang="en-US" cap="small" dirty="0" err="1">
                <a:solidFill>
                  <a:schemeClr val="bg1"/>
                </a:solidFill>
              </a:rPr>
              <a:t>av</a:t>
            </a:r>
            <a:r>
              <a:rPr lang="en-US" cap="small" dirty="0">
                <a:solidFill>
                  <a:schemeClr val="bg1"/>
                </a:solidFill>
              </a:rPr>
              <a:t>&gt;</a:t>
            </a:r>
            <a:r>
              <a:rPr lang="en-US" dirty="0">
                <a:solidFill>
                  <a:schemeClr val="bg1"/>
                </a:solidFill>
              </a:rPr>
              <a:t>sing</a:t>
            </a:r>
            <a:r>
              <a:rPr lang="en-US" cap="small" dirty="0">
                <a:solidFill>
                  <a:schemeClr val="bg1"/>
                </a:solidFill>
              </a:rPr>
              <a:t>[</a:t>
            </a:r>
            <a:r>
              <a:rPr lang="en-US" cap="small" dirty="0" err="1">
                <a:solidFill>
                  <a:schemeClr val="bg1"/>
                </a:solidFill>
              </a:rPr>
              <a:t>inf</a:t>
            </a:r>
            <a:r>
              <a:rPr lang="en-US" cap="small" dirty="0">
                <a:solidFill>
                  <a:schemeClr val="bg1"/>
                </a:solidFill>
              </a:rPr>
              <a:t>]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cap="small" dirty="0" err="1">
                <a:solidFill>
                  <a:schemeClr val="bg1"/>
                </a:solidFill>
              </a:rPr>
              <a:t>prs.sg.nom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cap="small" dirty="0" err="1">
                <a:solidFill>
                  <a:schemeClr val="bg1"/>
                </a:solidFill>
              </a:rPr>
              <a:t>pn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‘Petra sings loudly.’			(</a:t>
            </a:r>
            <a:r>
              <a:rPr lang="en-US" dirty="0" err="1">
                <a:solidFill>
                  <a:schemeClr val="bg1"/>
                </a:solidFill>
              </a:rPr>
              <a:t>Schachter</a:t>
            </a:r>
            <a:r>
              <a:rPr lang="en-US" dirty="0">
                <a:solidFill>
                  <a:schemeClr val="bg1"/>
                </a:solidFill>
              </a:rPr>
              <a:t> &amp; </a:t>
            </a:r>
            <a:r>
              <a:rPr lang="en-US" dirty="0" err="1">
                <a:solidFill>
                  <a:schemeClr val="bg1"/>
                </a:solidFill>
              </a:rPr>
              <a:t>Otanes</a:t>
            </a:r>
            <a:r>
              <a:rPr lang="en-US" dirty="0">
                <a:solidFill>
                  <a:schemeClr val="bg1"/>
                </a:solidFill>
              </a:rPr>
              <a:t> 1972:249)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Special properties of </a:t>
            </a:r>
            <a:r>
              <a:rPr lang="en-US" i="1" dirty="0" err="1" smtClean="0"/>
              <a:t>ka</a:t>
            </a:r>
            <a:r>
              <a:rPr lang="en-US" i="1" dirty="0" smtClean="0"/>
              <a:t>-</a:t>
            </a:r>
            <a:r>
              <a:rPr lang="en-US" dirty="0" smtClean="0"/>
              <a:t>nouns: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Adj</a:t>
            </a:r>
            <a:r>
              <a:rPr lang="en-US" dirty="0" smtClean="0"/>
              <a:t> + V complex predicates”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reduplication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</a:t>
            </a:r>
            <a:r>
              <a:rPr lang="ru-RU" dirty="0" smtClean="0"/>
              <a:t>0</a:t>
            </a:r>
            <a:r>
              <a:rPr lang="en-US" dirty="0" smtClean="0"/>
              <a:t>)</a:t>
            </a:r>
            <a:r>
              <a:rPr lang="en-US" dirty="0"/>
              <a:t>	…boring	</a:t>
            </a:r>
            <a:r>
              <a:rPr lang="en-US" b="1" u="sng" dirty="0" err="1"/>
              <a:t>si</a:t>
            </a:r>
            <a:r>
              <a:rPr lang="en-US" b="1" u="sng" dirty="0"/>
              <a:t>		Ethan</a:t>
            </a:r>
            <a:r>
              <a:rPr lang="en-US" dirty="0"/>
              <a:t>	</a:t>
            </a:r>
            <a:r>
              <a:rPr lang="en-US" b="1" dirty="0" err="1"/>
              <a:t>kasama</a:t>
            </a:r>
            <a:r>
              <a:rPr lang="en-US" dirty="0"/>
              <a:t>	</a:t>
            </a:r>
            <a:r>
              <a:rPr lang="en-US" dirty="0" err="1"/>
              <a:t>sa</a:t>
            </a:r>
            <a:r>
              <a:rPr lang="en-US" dirty="0"/>
              <a:t>	condo.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cap="small" dirty="0" err="1"/>
              <a:t>prs.sg.nom</a:t>
            </a:r>
            <a:r>
              <a:rPr lang="en-US" dirty="0"/>
              <a:t>	</a:t>
            </a:r>
            <a:r>
              <a:rPr lang="en-US" cap="small" dirty="0" err="1"/>
              <a:t>pn</a:t>
            </a:r>
            <a:r>
              <a:rPr lang="en-US" dirty="0"/>
              <a:t>	companion	</a:t>
            </a:r>
            <a:r>
              <a:rPr lang="en-US" cap="small" dirty="0" err="1"/>
              <a:t>obl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‘…Ethan is boring to be with at the condo</a:t>
            </a:r>
            <a:r>
              <a:rPr lang="en-US" dirty="0" smtClean="0"/>
              <a:t>.’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Kroeger 1993b:141-144; </a:t>
            </a:r>
            <a:r>
              <a:rPr lang="en-US" dirty="0" err="1"/>
              <a:t>Schachter&amp;Otanes</a:t>
            </a:r>
            <a:r>
              <a:rPr lang="en-US" dirty="0"/>
              <a:t> 1972:248-249</a:t>
            </a:r>
            <a:r>
              <a:rPr lang="en-US" dirty="0" smtClean="0"/>
              <a:t>):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(1</a:t>
            </a:r>
            <a:r>
              <a:rPr lang="ru-RU" dirty="0" smtClean="0"/>
              <a:t>1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err="1"/>
              <a:t>Malakas</a:t>
            </a:r>
            <a:r>
              <a:rPr lang="en-US" dirty="0"/>
              <a:t>	k&lt;um&gt;anta	</a:t>
            </a:r>
            <a:r>
              <a:rPr lang="en-US" dirty="0" smtClean="0"/>
              <a:t>	</a:t>
            </a:r>
            <a:r>
              <a:rPr lang="en-US" dirty="0" err="1" smtClean="0"/>
              <a:t>si</a:t>
            </a:r>
            <a:r>
              <a:rPr lang="en-US" dirty="0"/>
              <a:t>		Petra.</a:t>
            </a:r>
          </a:p>
          <a:p>
            <a:pPr marL="0" indent="0">
              <a:buNone/>
            </a:pPr>
            <a:r>
              <a:rPr lang="en-US" dirty="0"/>
              <a:t>	strong		</a:t>
            </a:r>
            <a:r>
              <a:rPr lang="en-US" cap="small" dirty="0"/>
              <a:t>&lt;</a:t>
            </a:r>
            <a:r>
              <a:rPr lang="en-US" cap="small" dirty="0" err="1"/>
              <a:t>av</a:t>
            </a:r>
            <a:r>
              <a:rPr lang="en-US" cap="small" dirty="0"/>
              <a:t>&gt;</a:t>
            </a:r>
            <a:r>
              <a:rPr lang="en-US" dirty="0"/>
              <a:t>sing</a:t>
            </a:r>
            <a:r>
              <a:rPr lang="en-US" cap="small" dirty="0"/>
              <a:t>[</a:t>
            </a:r>
            <a:r>
              <a:rPr lang="en-US" cap="small" dirty="0" err="1"/>
              <a:t>inf</a:t>
            </a:r>
            <a:r>
              <a:rPr lang="en-US" cap="small" dirty="0"/>
              <a:t>]</a:t>
            </a:r>
            <a:r>
              <a:rPr lang="en-US" dirty="0"/>
              <a:t>	</a:t>
            </a:r>
            <a:r>
              <a:rPr lang="en-US" cap="small" dirty="0" err="1"/>
              <a:t>prs.sg.nom</a:t>
            </a:r>
            <a:r>
              <a:rPr lang="en-US" dirty="0"/>
              <a:t>	</a:t>
            </a:r>
            <a:r>
              <a:rPr lang="en-US" cap="small" dirty="0" err="1"/>
              <a:t>pn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‘Petra sings loudly.’			(</a:t>
            </a:r>
            <a:r>
              <a:rPr lang="en-US" dirty="0" err="1"/>
              <a:t>Schachter</a:t>
            </a:r>
            <a:r>
              <a:rPr lang="en-US" dirty="0"/>
              <a:t> &amp; </a:t>
            </a:r>
            <a:r>
              <a:rPr lang="en-US" dirty="0" err="1"/>
              <a:t>Otanes</a:t>
            </a:r>
            <a:r>
              <a:rPr lang="en-US" dirty="0"/>
              <a:t> 1972:249)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9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 </a:t>
            </a:r>
            <a:r>
              <a:rPr lang="en-US" dirty="0" smtClean="0"/>
              <a:t>Special properties of </a:t>
            </a:r>
            <a:r>
              <a:rPr lang="en-US" i="1" dirty="0" err="1" smtClean="0"/>
              <a:t>ka</a:t>
            </a:r>
            <a:r>
              <a:rPr lang="en-US" i="1" dirty="0" smtClean="0"/>
              <a:t>-</a:t>
            </a:r>
            <a:r>
              <a:rPr lang="en-US" dirty="0" smtClean="0"/>
              <a:t>nouns:</a:t>
            </a:r>
            <a:br>
              <a:rPr lang="en-US" dirty="0" smtClean="0"/>
            </a:b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“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Adj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+ V complex predicates”, </a:t>
            </a:r>
            <a:r>
              <a:rPr lang="en-US" dirty="0"/>
              <a:t>reduplication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" y="1825625"/>
            <a:ext cx="1174350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12)</a:t>
            </a:r>
            <a:r>
              <a:rPr lang="en-US" dirty="0"/>
              <a:t>	</a:t>
            </a:r>
            <a:r>
              <a:rPr lang="en-US" b="1" dirty="0" err="1"/>
              <a:t>Tulog~tulog</a:t>
            </a:r>
            <a:r>
              <a:rPr lang="en-US" dirty="0"/>
              <a:t>=</a:t>
            </a:r>
            <a:r>
              <a:rPr lang="en-US" dirty="0" err="1"/>
              <a:t>lang</a:t>
            </a:r>
            <a:r>
              <a:rPr lang="en-US" dirty="0"/>
              <a:t>	</a:t>
            </a:r>
            <a:r>
              <a:rPr lang="en-US" dirty="0" err="1"/>
              <a:t>ang</a:t>
            </a:r>
            <a:r>
              <a:rPr lang="en-US" dirty="0"/>
              <a:t>	g&lt;in&gt;</a:t>
            </a:r>
            <a:r>
              <a:rPr lang="en-US" dirty="0" err="1"/>
              <a:t>awa</a:t>
            </a:r>
            <a:r>
              <a:rPr lang="en-US" dirty="0"/>
              <a:t>=</a:t>
            </a:r>
            <a:r>
              <a:rPr lang="en-US" dirty="0" err="1"/>
              <a:t>niya</a:t>
            </a:r>
            <a:r>
              <a:rPr lang="en-US" dirty="0"/>
              <a:t>	</a:t>
            </a:r>
            <a:r>
              <a:rPr lang="en-US" dirty="0" smtClean="0"/>
              <a:t>   whole </a:t>
            </a:r>
            <a:r>
              <a:rPr lang="en-US" dirty="0"/>
              <a:t>day.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 err="1"/>
              <a:t>iter</a:t>
            </a:r>
            <a:r>
              <a:rPr lang="en-US" dirty="0" err="1"/>
              <a:t>~sleep</a:t>
            </a:r>
            <a:r>
              <a:rPr lang="en-US" dirty="0"/>
              <a:t>=only	</a:t>
            </a:r>
            <a:r>
              <a:rPr lang="en-US" cap="small" dirty="0"/>
              <a:t>nom</a:t>
            </a:r>
            <a:r>
              <a:rPr lang="en-US" dirty="0"/>
              <a:t>	&lt;</a:t>
            </a:r>
            <a:r>
              <a:rPr lang="en-US" cap="small" dirty="0" err="1"/>
              <a:t>pfv</a:t>
            </a:r>
            <a:r>
              <a:rPr lang="en-US" dirty="0"/>
              <a:t>&gt;do</a:t>
            </a:r>
            <a:r>
              <a:rPr lang="en-US" cap="small" dirty="0"/>
              <a:t>[</a:t>
            </a:r>
            <a:r>
              <a:rPr lang="en-US" cap="small" dirty="0" err="1"/>
              <a:t>uv</a:t>
            </a:r>
            <a:r>
              <a:rPr lang="en-US" cap="small" dirty="0"/>
              <a:t>]</a:t>
            </a:r>
            <a:r>
              <a:rPr lang="en-US" dirty="0"/>
              <a:t>=3</a:t>
            </a:r>
            <a:r>
              <a:rPr lang="en-US" cap="small" dirty="0"/>
              <a:t>sg.act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‘He has just been sleeping for the whole day</a:t>
            </a:r>
            <a:r>
              <a:rPr lang="en-US" dirty="0" smtClean="0"/>
              <a:t>.’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1</a:t>
            </a:r>
            <a:r>
              <a:rPr lang="en-US" dirty="0" smtClean="0"/>
              <a:t>3</a:t>
            </a:r>
            <a:r>
              <a:rPr lang="en-US" dirty="0" smtClean="0"/>
              <a:t>)</a:t>
            </a:r>
            <a:r>
              <a:rPr lang="en-US" dirty="0"/>
              <a:t>	…</a:t>
            </a:r>
            <a:r>
              <a:rPr lang="en-US" dirty="0" err="1"/>
              <a:t>sakop</a:t>
            </a:r>
            <a:r>
              <a:rPr lang="en-US" dirty="0"/>
              <a:t>	</a:t>
            </a:r>
            <a:r>
              <a:rPr lang="en-US" dirty="0" err="1"/>
              <a:t>ang</a:t>
            </a:r>
            <a:r>
              <a:rPr lang="en-US" dirty="0"/>
              <a:t>	</a:t>
            </a:r>
            <a:r>
              <a:rPr lang="en-US" dirty="0" err="1"/>
              <a:t>buo</a:t>
            </a:r>
            <a:r>
              <a:rPr lang="en-US" dirty="0"/>
              <a:t>=ng	table	ng	</a:t>
            </a:r>
            <a:r>
              <a:rPr lang="en-US" dirty="0" err="1" smtClean="0"/>
              <a:t>mga</a:t>
            </a:r>
            <a:r>
              <a:rPr lang="en-US" dirty="0"/>
              <a:t>	</a:t>
            </a:r>
            <a:r>
              <a:rPr lang="en-US" b="1" dirty="0" err="1"/>
              <a:t>libro~libro</a:t>
            </a:r>
            <a:r>
              <a:rPr lang="en-US" dirty="0"/>
              <a:t>=</a:t>
            </a:r>
            <a:r>
              <a:rPr lang="en-US" dirty="0" err="1"/>
              <a:t>nila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	covered	</a:t>
            </a:r>
            <a:r>
              <a:rPr lang="en-US" cap="small" dirty="0"/>
              <a:t>nom</a:t>
            </a:r>
            <a:r>
              <a:rPr lang="en-US" dirty="0"/>
              <a:t>	whole=</a:t>
            </a:r>
            <a:r>
              <a:rPr lang="en-US" cap="small" dirty="0" err="1"/>
              <a:t>lk</a:t>
            </a:r>
            <a:r>
              <a:rPr lang="en-US" dirty="0"/>
              <a:t>		</a:t>
            </a:r>
            <a:r>
              <a:rPr lang="en-US" cap="small" dirty="0"/>
              <a:t>gen</a:t>
            </a:r>
            <a:r>
              <a:rPr lang="en-US" dirty="0"/>
              <a:t>	</a:t>
            </a:r>
            <a:r>
              <a:rPr lang="en-US" cap="small" dirty="0" err="1"/>
              <a:t>pl</a:t>
            </a:r>
            <a:r>
              <a:rPr lang="en-US" dirty="0"/>
              <a:t>	</a:t>
            </a:r>
            <a:r>
              <a:rPr lang="en-US" cap="small" dirty="0" err="1"/>
              <a:t>distr</a:t>
            </a:r>
            <a:r>
              <a:rPr lang="en-US" dirty="0" err="1"/>
              <a:t>~book</a:t>
            </a:r>
            <a:r>
              <a:rPr lang="en-US" dirty="0"/>
              <a:t>=3</a:t>
            </a:r>
            <a:r>
              <a:rPr lang="en-US" cap="small" dirty="0"/>
              <a:t>pl.act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‘…the whole table was covered with their books…’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1</a:t>
            </a:r>
            <a:r>
              <a:rPr lang="en-US" dirty="0"/>
              <a:t>4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err="1" smtClean="0"/>
              <a:t>Siya</a:t>
            </a:r>
            <a:r>
              <a:rPr lang="en-US" dirty="0"/>
              <a:t>		</a:t>
            </a:r>
            <a:r>
              <a:rPr lang="en-US" dirty="0" err="1"/>
              <a:t>ang</a:t>
            </a:r>
            <a:r>
              <a:rPr lang="en-US" dirty="0"/>
              <a:t>	</a:t>
            </a:r>
            <a:r>
              <a:rPr lang="en-US" b="1" dirty="0" err="1"/>
              <a:t>kala~ka-laro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ni</a:t>
            </a:r>
            <a:r>
              <a:rPr lang="en-US" dirty="0"/>
              <a:t>	</a:t>
            </a:r>
            <a:r>
              <a:rPr lang="en-US" dirty="0" smtClean="0"/>
              <a:t>	Concha.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3</a:t>
            </a:r>
            <a:r>
              <a:rPr lang="en-US" cap="small" dirty="0"/>
              <a:t>sg.nom</a:t>
            </a:r>
            <a:r>
              <a:rPr lang="en-US" dirty="0"/>
              <a:t>	</a:t>
            </a:r>
            <a:r>
              <a:rPr lang="en-US" cap="small" dirty="0"/>
              <a:t>nom</a:t>
            </a:r>
            <a:r>
              <a:rPr lang="en-US" dirty="0"/>
              <a:t>	</a:t>
            </a:r>
            <a:r>
              <a:rPr lang="en-US" cap="small" dirty="0" err="1"/>
              <a:t>iter</a:t>
            </a:r>
            <a:r>
              <a:rPr lang="en-US" dirty="0" err="1"/>
              <a:t>~</a:t>
            </a:r>
            <a:r>
              <a:rPr lang="en-US" cap="small" dirty="0" err="1"/>
              <a:t>shr</a:t>
            </a:r>
            <a:r>
              <a:rPr lang="en-US" dirty="0" err="1"/>
              <a:t>-play</a:t>
            </a:r>
            <a:r>
              <a:rPr lang="en-US" dirty="0"/>
              <a:t>	</a:t>
            </a:r>
            <a:r>
              <a:rPr lang="en-US" cap="small" dirty="0" err="1"/>
              <a:t>prs</a:t>
            </a:r>
            <a:r>
              <a:rPr lang="en-US" dirty="0" err="1"/>
              <a:t>.</a:t>
            </a:r>
            <a:r>
              <a:rPr lang="en-US" cap="small" dirty="0" err="1"/>
              <a:t>sg.act</a:t>
            </a:r>
            <a:r>
              <a:rPr lang="en-US" dirty="0"/>
              <a:t>	</a:t>
            </a:r>
            <a:r>
              <a:rPr lang="en-US" cap="small" dirty="0" err="1" smtClean="0"/>
              <a:t>pn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‘</a:t>
            </a:r>
            <a:r>
              <a:rPr lang="en-US" dirty="0"/>
              <a:t>Concha’s playmate was </a:t>
            </a:r>
            <a:r>
              <a:rPr lang="en-US" dirty="0" smtClean="0"/>
              <a:t>him.’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 </a:t>
            </a:r>
            <a:r>
              <a:rPr lang="en-US" dirty="0" smtClean="0"/>
              <a:t>Variation </a:t>
            </a:r>
            <a:r>
              <a:rPr lang="en-US" dirty="0"/>
              <a:t>of properties: constituent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/>
              <a:t>order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argument marking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linkers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3" y="1825625"/>
            <a:ext cx="1167819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15)</a:t>
            </a:r>
            <a:r>
              <a:rPr lang="en-US" dirty="0"/>
              <a:t>	…</a:t>
            </a:r>
            <a:r>
              <a:rPr lang="en-US" b="1" dirty="0" err="1"/>
              <a:t>kasama</a:t>
            </a:r>
            <a:r>
              <a:rPr lang="en-US" dirty="0"/>
              <a:t>=</a:t>
            </a:r>
            <a:r>
              <a:rPr lang="en-US" dirty="0" err="1"/>
              <a:t>naman</a:t>
            </a:r>
            <a:r>
              <a:rPr lang="en-US" b="1" dirty="0"/>
              <a:t>	</a:t>
            </a:r>
            <a:r>
              <a:rPr lang="en-US" b="1" u="sng" dirty="0"/>
              <a:t>ng	Xbox	</a:t>
            </a:r>
            <a:r>
              <a:rPr lang="en-US" b="1" u="sng" dirty="0" err="1"/>
              <a:t>na</a:t>
            </a:r>
            <a:r>
              <a:rPr lang="en-US" b="1" u="sng" dirty="0"/>
              <a:t>	p&lt;in&gt;a-</a:t>
            </a:r>
            <a:r>
              <a:rPr lang="en-US" b="1" u="sng" dirty="0" err="1"/>
              <a:t>dala</a:t>
            </a:r>
            <a:r>
              <a:rPr lang="en-US" b="1" u="sng" dirty="0"/>
              <a:t>	</a:t>
            </a:r>
            <a:r>
              <a:rPr lang="en-US" b="1" u="sng" dirty="0" smtClean="0"/>
              <a:t>	</a:t>
            </a:r>
            <a:r>
              <a:rPr lang="en-US" b="1" u="sng" dirty="0"/>
              <a:t>	</a:t>
            </a:r>
            <a:r>
              <a:rPr lang="en-US" b="1" u="sng" dirty="0" err="1"/>
              <a:t>sa</a:t>
            </a:r>
            <a:r>
              <a:rPr lang="en-US" b="1" u="sng" dirty="0"/>
              <a:t> </a:t>
            </a:r>
            <a:r>
              <a:rPr lang="en-US" b="1" u="sng" dirty="0" err="1" smtClean="0"/>
              <a:t>amin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	companion=</a:t>
            </a:r>
            <a:r>
              <a:rPr lang="en-US" cap="small" dirty="0" err="1"/>
              <a:t>emph</a:t>
            </a:r>
            <a:r>
              <a:rPr lang="en-US" dirty="0"/>
              <a:t>	</a:t>
            </a:r>
            <a:r>
              <a:rPr lang="en-US" cap="small" dirty="0"/>
              <a:t>gen</a:t>
            </a:r>
            <a:r>
              <a:rPr lang="en-US" dirty="0"/>
              <a:t>		</a:t>
            </a:r>
            <a:r>
              <a:rPr lang="en-US" cap="small" dirty="0" err="1"/>
              <a:t>lk</a:t>
            </a:r>
            <a:r>
              <a:rPr lang="en-US" dirty="0"/>
              <a:t>	&lt;</a:t>
            </a:r>
            <a:r>
              <a:rPr lang="en-US" cap="small" dirty="0" err="1"/>
              <a:t>pfv</a:t>
            </a:r>
            <a:r>
              <a:rPr lang="en-US" dirty="0"/>
              <a:t>&gt;</a:t>
            </a:r>
            <a:r>
              <a:rPr lang="en-US" cap="small" dirty="0" err="1"/>
              <a:t>caus</a:t>
            </a:r>
            <a:r>
              <a:rPr lang="en-US" cap="small" dirty="0"/>
              <a:t>-</a:t>
            </a:r>
            <a:r>
              <a:rPr lang="en-US" dirty="0"/>
              <a:t>carry</a:t>
            </a:r>
            <a:r>
              <a:rPr lang="en-US" cap="small" dirty="0"/>
              <a:t>[</a:t>
            </a:r>
            <a:r>
              <a:rPr lang="en-US" cap="small" dirty="0" err="1"/>
              <a:t>uv</a:t>
            </a:r>
            <a:r>
              <a:rPr lang="en-US" cap="small" dirty="0"/>
              <a:t>]</a:t>
            </a:r>
            <a:r>
              <a:rPr lang="en-US" dirty="0"/>
              <a:t>	</a:t>
            </a:r>
            <a:r>
              <a:rPr lang="en-US" dirty="0" smtClean="0"/>
              <a:t>1</a:t>
            </a:r>
            <a:r>
              <a:rPr lang="en-US" cap="small" dirty="0" smtClean="0"/>
              <a:t>pl.nact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u="sng" dirty="0"/>
              <a:t>ng	</a:t>
            </a:r>
            <a:r>
              <a:rPr lang="en-US" b="1" u="sng" dirty="0" err="1" smtClean="0"/>
              <a:t>amin</a:t>
            </a:r>
            <a:r>
              <a:rPr lang="en-US" b="1" u="sng" dirty="0" smtClean="0"/>
              <a:t>=g    auntie</a:t>
            </a:r>
            <a:r>
              <a:rPr lang="en-US" b="1" u="sng" dirty="0"/>
              <a:t>	</a:t>
            </a:r>
            <a:r>
              <a:rPr lang="en-US" b="1" u="sng" dirty="0" err="1" smtClean="0"/>
              <a:t>sa</a:t>
            </a:r>
            <a:r>
              <a:rPr lang="en-US" b="1" u="sng" dirty="0"/>
              <a:t> </a:t>
            </a:r>
            <a:r>
              <a:rPr lang="en-US" b="1" u="sng" dirty="0" smtClean="0"/>
              <a:t> States</a:t>
            </a:r>
            <a:r>
              <a:rPr lang="en-US" dirty="0"/>
              <a:t>	ay	nag-</a:t>
            </a:r>
            <a:r>
              <a:rPr lang="en-US" dirty="0" err="1"/>
              <a:t>karoon</a:t>
            </a:r>
            <a:r>
              <a:rPr lang="en-US" dirty="0"/>
              <a:t>=kami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/>
              <a:t>gen</a:t>
            </a:r>
            <a:r>
              <a:rPr lang="en-US" dirty="0"/>
              <a:t>	1</a:t>
            </a:r>
            <a:r>
              <a:rPr lang="en-US" cap="small" dirty="0"/>
              <a:t>pl.act</a:t>
            </a:r>
            <a:r>
              <a:rPr lang="en-US" dirty="0"/>
              <a:t>=</a:t>
            </a:r>
            <a:r>
              <a:rPr lang="en-US" cap="small" dirty="0" err="1"/>
              <a:t>lk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cap="small" dirty="0" err="1" smtClean="0"/>
              <a:t>obl</a:t>
            </a:r>
            <a:r>
              <a:rPr lang="en-US" dirty="0"/>
              <a:t>		</a:t>
            </a:r>
            <a:r>
              <a:rPr lang="en-US" cap="small" dirty="0"/>
              <a:t>top</a:t>
            </a:r>
            <a:r>
              <a:rPr lang="en-US" dirty="0"/>
              <a:t>	</a:t>
            </a:r>
            <a:r>
              <a:rPr lang="en-US" cap="small" dirty="0" err="1" smtClean="0"/>
              <a:t>av</a:t>
            </a:r>
            <a:r>
              <a:rPr lang="en-US" dirty="0" err="1" smtClean="0"/>
              <a:t>.</a:t>
            </a:r>
            <a:r>
              <a:rPr lang="en-US" cap="small" dirty="0" err="1" smtClean="0"/>
              <a:t>pfv</a:t>
            </a:r>
            <a:r>
              <a:rPr lang="en-US" dirty="0" err="1" smtClean="0"/>
              <a:t>.</a:t>
            </a:r>
            <a:r>
              <a:rPr lang="en-US" cap="small" dirty="0" err="1" smtClean="0"/>
              <a:t>stem</a:t>
            </a:r>
            <a:r>
              <a:rPr lang="en-US" dirty="0" smtClean="0"/>
              <a:t>-acquire=1</a:t>
            </a:r>
            <a:r>
              <a:rPr lang="en-US" cap="small" dirty="0" smtClean="0"/>
              <a:t>pl.nom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u="sng" dirty="0"/>
              <a:t>ng	CD	ng	basketball</a:t>
            </a:r>
            <a:r>
              <a:rPr lang="en-US" dirty="0"/>
              <a:t>,..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/>
              <a:t>gen</a:t>
            </a:r>
            <a:r>
              <a:rPr lang="en-US" dirty="0"/>
              <a:t>		</a:t>
            </a:r>
            <a:r>
              <a:rPr lang="en-US" cap="small" dirty="0"/>
              <a:t>gen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‘…together with the Xbox that our auntie in the States sent to us, we got </a:t>
            </a:r>
            <a:r>
              <a:rPr lang="en-US" dirty="0" smtClean="0"/>
              <a:t>	a </a:t>
            </a:r>
            <a:r>
              <a:rPr lang="en-US" dirty="0"/>
              <a:t>basketball CD,..’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0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 </a:t>
            </a:r>
            <a:r>
              <a:rPr lang="en-US" dirty="0" smtClean="0"/>
              <a:t>Variation </a:t>
            </a:r>
            <a:r>
              <a:rPr lang="en-US" dirty="0"/>
              <a:t>of properties: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constituent order, </a:t>
            </a:r>
            <a:r>
              <a:rPr lang="en-US" dirty="0"/>
              <a:t>argument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/>
              <a:t>marking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linkers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773348"/>
              </p:ext>
            </p:extLst>
          </p:nvPr>
        </p:nvGraphicFramePr>
        <p:xfrm>
          <a:off x="522510" y="1690688"/>
          <a:ext cx="11142620" cy="4656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5655">
                  <a:extLst>
                    <a:ext uri="{9D8B030D-6E8A-4147-A177-3AD203B41FA5}">
                      <a16:colId xmlns:a16="http://schemas.microsoft.com/office/drawing/2014/main" val="597049760"/>
                    </a:ext>
                  </a:extLst>
                </a:gridCol>
                <a:gridCol w="2785655">
                  <a:extLst>
                    <a:ext uri="{9D8B030D-6E8A-4147-A177-3AD203B41FA5}">
                      <a16:colId xmlns:a16="http://schemas.microsoft.com/office/drawing/2014/main" val="4068997335"/>
                    </a:ext>
                  </a:extLst>
                </a:gridCol>
                <a:gridCol w="2785655">
                  <a:extLst>
                    <a:ext uri="{9D8B030D-6E8A-4147-A177-3AD203B41FA5}">
                      <a16:colId xmlns:a16="http://schemas.microsoft.com/office/drawing/2014/main" val="295578388"/>
                    </a:ext>
                  </a:extLst>
                </a:gridCol>
                <a:gridCol w="2785655">
                  <a:extLst>
                    <a:ext uri="{9D8B030D-6E8A-4147-A177-3AD203B41FA5}">
                      <a16:colId xmlns:a16="http://schemas.microsoft.com/office/drawing/2014/main" val="381684560"/>
                    </a:ext>
                  </a:extLst>
                </a:gridCol>
              </a:tblGrid>
              <a:tr h="4539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u="none" strike="noStrike" cap="small" dirty="0">
                          <a:effectLst/>
                        </a:rPr>
                        <a:t>nom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u="none" strike="noStrike" cap="small" dirty="0">
                          <a:effectLst/>
                        </a:rPr>
                        <a:t>gen/act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u="none" strike="noStrike" cap="small" dirty="0" err="1">
                          <a:effectLst/>
                        </a:rPr>
                        <a:t>obl</a:t>
                      </a:r>
                      <a:r>
                        <a:rPr lang="en-US" sz="2400" b="1" u="none" strike="noStrike" cap="small" dirty="0">
                          <a:effectLst/>
                        </a:rPr>
                        <a:t>/</a:t>
                      </a:r>
                      <a:r>
                        <a:rPr lang="en-US" sz="2400" b="1" u="none" strike="noStrike" cap="small" dirty="0" err="1">
                          <a:effectLst/>
                        </a:rPr>
                        <a:t>nact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4946893"/>
                  </a:ext>
                </a:extLst>
              </a:tr>
              <a:tr h="89902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u="none" strike="noStrike" dirty="0">
                          <a:effectLst/>
                        </a:rPr>
                        <a:t>attributive (additive)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 dirty="0">
                          <a:effectLst/>
                        </a:rPr>
                        <a:t>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 dirty="0">
                          <a:effectLst/>
                        </a:rPr>
                        <a:t>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51741355"/>
                  </a:ext>
                </a:extLst>
              </a:tr>
              <a:tr h="9020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u="none" strike="noStrike" dirty="0">
                          <a:effectLst/>
                        </a:rPr>
                        <a:t>clausal (verb)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 dirty="0">
                          <a:effectLst/>
                        </a:rPr>
                        <a:t>135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72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9206109"/>
                  </a:ext>
                </a:extLst>
              </a:tr>
              <a:tr h="90204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u="none" strike="noStrike" dirty="0">
                          <a:effectLst/>
                        </a:rPr>
                        <a:t>clausal (verbal)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u="none" strike="noStrike" dirty="0">
                          <a:effectLst/>
                        </a:rPr>
                        <a:t>23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u="none" strike="noStrike">
                          <a:effectLst/>
                        </a:rPr>
                        <a:t>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4579371"/>
                  </a:ext>
                </a:extLst>
              </a:tr>
              <a:tr h="74925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u="none" strike="noStrike" dirty="0">
                          <a:effectLst/>
                        </a:rPr>
                        <a:t>clausal (non-verbal)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u="none" strike="noStrike" dirty="0">
                          <a:effectLst/>
                        </a:rPr>
                        <a:t>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9084602"/>
                  </a:ext>
                </a:extLst>
              </a:tr>
              <a:tr h="29181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5827163"/>
                  </a:ext>
                </a:extLst>
              </a:tr>
              <a:tr h="291817">
                <a:tc>
                  <a:txBody>
                    <a:bodyPr/>
                    <a:lstStyle/>
                    <a:p>
                      <a:pPr algn="just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4940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23. </a:t>
            </a:r>
            <a:r>
              <a:rPr lang="en-US" dirty="0" smtClean="0"/>
              <a:t>Variation </a:t>
            </a:r>
            <a:r>
              <a:rPr lang="en-US" dirty="0"/>
              <a:t>of properties: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constituent order, argument marking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/>
              <a:t>linkers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272227"/>
              </p:ext>
            </p:extLst>
          </p:nvPr>
        </p:nvGraphicFramePr>
        <p:xfrm>
          <a:off x="838200" y="1690688"/>
          <a:ext cx="10095412" cy="4556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3853">
                  <a:extLst>
                    <a:ext uri="{9D8B030D-6E8A-4147-A177-3AD203B41FA5}">
                      <a16:colId xmlns:a16="http://schemas.microsoft.com/office/drawing/2014/main" val="904447599"/>
                    </a:ext>
                  </a:extLst>
                </a:gridCol>
                <a:gridCol w="2523853">
                  <a:extLst>
                    <a:ext uri="{9D8B030D-6E8A-4147-A177-3AD203B41FA5}">
                      <a16:colId xmlns:a16="http://schemas.microsoft.com/office/drawing/2014/main" val="2497049624"/>
                    </a:ext>
                  </a:extLst>
                </a:gridCol>
                <a:gridCol w="2523853">
                  <a:extLst>
                    <a:ext uri="{9D8B030D-6E8A-4147-A177-3AD203B41FA5}">
                      <a16:colId xmlns:a16="http://schemas.microsoft.com/office/drawing/2014/main" val="3397798858"/>
                    </a:ext>
                  </a:extLst>
                </a:gridCol>
                <a:gridCol w="2523853">
                  <a:extLst>
                    <a:ext uri="{9D8B030D-6E8A-4147-A177-3AD203B41FA5}">
                      <a16:colId xmlns:a16="http://schemas.microsoft.com/office/drawing/2014/main" val="961920715"/>
                    </a:ext>
                  </a:extLst>
                </a:gridCol>
              </a:tblGrid>
              <a:tr h="586572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ø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na/=ng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nang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8146873"/>
                  </a:ext>
                </a:extLst>
              </a:tr>
              <a:tr h="69145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attributive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 dirty="0">
                          <a:effectLst/>
                        </a:rPr>
                        <a:t>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39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7132330"/>
                  </a:ext>
                </a:extLst>
              </a:tr>
              <a:tr h="91994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 dirty="0">
                          <a:effectLst/>
                        </a:rPr>
                        <a:t>clausal (verb)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182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6392573"/>
                  </a:ext>
                </a:extLst>
              </a:tr>
              <a:tr h="91994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clausal (verbal)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26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4467768"/>
                  </a:ext>
                </a:extLst>
              </a:tr>
              <a:tr h="68847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 dirty="0">
                          <a:effectLst/>
                        </a:rPr>
                        <a:t>clausal (non-verbal)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 dirty="0">
                          <a:effectLst/>
                        </a:rPr>
                        <a:t>35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 dirty="0">
                          <a:effectLst/>
                        </a:rPr>
                        <a:t>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5758458"/>
                  </a:ext>
                </a:extLst>
              </a:tr>
              <a:tr h="34423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u="none" strike="noStrike" dirty="0" smtClean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288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0137938"/>
                  </a:ext>
                </a:extLst>
              </a:tr>
              <a:tr h="344238">
                <a:tc>
                  <a:txBody>
                    <a:bodyPr/>
                    <a:lstStyle/>
                    <a:p>
                      <a:pPr algn="just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7445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2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24. </a:t>
            </a:r>
            <a:r>
              <a:rPr lang="en-US" dirty="0" smtClean="0"/>
              <a:t>Variation </a:t>
            </a:r>
            <a:r>
              <a:rPr lang="en-US" dirty="0"/>
              <a:t>of properties: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constituent order, argument marking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/>
              <a:t>linkers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1</a:t>
            </a:r>
            <a:r>
              <a:rPr lang="en-US" dirty="0" smtClean="0"/>
              <a:t>6)</a:t>
            </a:r>
            <a:r>
              <a:rPr lang="en-US" dirty="0"/>
              <a:t>	…</a:t>
            </a:r>
            <a:r>
              <a:rPr lang="en-US" dirty="0" err="1"/>
              <a:t>sigaw</a:t>
            </a:r>
            <a:r>
              <a:rPr lang="en-US" dirty="0"/>
              <a:t>	</a:t>
            </a:r>
            <a:r>
              <a:rPr lang="en-US" dirty="0" err="1"/>
              <a:t>ni</a:t>
            </a:r>
            <a:r>
              <a:rPr lang="en-US" dirty="0"/>
              <a:t>		Tony	</a:t>
            </a:r>
            <a:r>
              <a:rPr lang="en-US" b="1" dirty="0" err="1"/>
              <a:t>sabay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/>
              <a:t>	</a:t>
            </a:r>
            <a:r>
              <a:rPr lang="en-US" b="1" dirty="0" err="1"/>
              <a:t>labas</a:t>
            </a:r>
            <a:r>
              <a:rPr lang="en-US" b="1" dirty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shout		</a:t>
            </a:r>
            <a:r>
              <a:rPr lang="en-US" cap="small" dirty="0" err="1"/>
              <a:t>prs</a:t>
            </a:r>
            <a:r>
              <a:rPr lang="en-US" dirty="0" err="1"/>
              <a:t>.</a:t>
            </a:r>
            <a:r>
              <a:rPr lang="en-US" cap="small" dirty="0" err="1"/>
              <a:t>sg.act</a:t>
            </a:r>
            <a:r>
              <a:rPr lang="en-US" dirty="0"/>
              <a:t>	</a:t>
            </a:r>
            <a:r>
              <a:rPr lang="en-US" cap="small" dirty="0" err="1"/>
              <a:t>pn</a:t>
            </a:r>
            <a:r>
              <a:rPr lang="en-US" dirty="0"/>
              <a:t>	simultaneous	exit	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	ng</a:t>
            </a:r>
            <a:r>
              <a:rPr lang="en-US" b="1" dirty="0"/>
              <a:t>	</a:t>
            </a:r>
            <a:r>
              <a:rPr lang="en-US" b="1" dirty="0" err="1"/>
              <a:t>kwarto</a:t>
            </a:r>
            <a:r>
              <a:rPr lang="en-US" dirty="0"/>
              <a:t>… </a:t>
            </a:r>
            <a:endParaRPr lang="en-US" dirty="0" smtClean="0"/>
          </a:p>
          <a:p>
            <a:pPr marL="0" indent="0">
              <a:buNone/>
            </a:pPr>
            <a:r>
              <a:rPr lang="en-US" cap="small" dirty="0" smtClean="0"/>
              <a:t>	gen</a:t>
            </a:r>
            <a:r>
              <a:rPr lang="en-US" dirty="0"/>
              <a:t>	room</a:t>
            </a:r>
          </a:p>
          <a:p>
            <a:pPr marL="0" indent="0">
              <a:buNone/>
            </a:pPr>
            <a:r>
              <a:rPr lang="en-US" dirty="0"/>
              <a:t>	‘…Tony shouted, leaving the room</a:t>
            </a:r>
            <a:r>
              <a:rPr lang="en-US" dirty="0" smtClean="0"/>
              <a:t>.’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1</a:t>
            </a:r>
            <a:r>
              <a:rPr lang="en-US" dirty="0" smtClean="0"/>
              <a:t>7)</a:t>
            </a:r>
            <a:r>
              <a:rPr lang="en-US" dirty="0"/>
              <a:t>	…</a:t>
            </a:r>
            <a:r>
              <a:rPr lang="en-US" dirty="0" err="1"/>
              <a:t>sabi</a:t>
            </a:r>
            <a:r>
              <a:rPr lang="en-US" dirty="0"/>
              <a:t>=</a:t>
            </a:r>
            <a:r>
              <a:rPr lang="en-US" dirty="0" err="1"/>
              <a:t>niya</a:t>
            </a:r>
            <a:r>
              <a:rPr lang="en-US" dirty="0"/>
              <a:t>	</a:t>
            </a:r>
            <a:r>
              <a:rPr lang="en-US" b="1" dirty="0" err="1"/>
              <a:t>na</a:t>
            </a:r>
            <a:r>
              <a:rPr lang="en-US" b="1" dirty="0"/>
              <a:t>	</a:t>
            </a:r>
            <a:r>
              <a:rPr lang="en-US" b="1" dirty="0" err="1"/>
              <a:t>sabay</a:t>
            </a:r>
            <a:r>
              <a:rPr lang="en-US" b="1" dirty="0"/>
              <a:t>		</a:t>
            </a:r>
            <a:r>
              <a:rPr lang="en-US" b="1" dirty="0" smtClean="0"/>
              <a:t>	</a:t>
            </a:r>
            <a:r>
              <a:rPr lang="en-US" b="1" dirty="0" err="1" smtClean="0"/>
              <a:t>pikit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	said=3</a:t>
            </a:r>
            <a:r>
              <a:rPr lang="en-US" cap="small" dirty="0"/>
              <a:t>sg.act</a:t>
            </a:r>
            <a:r>
              <a:rPr lang="en-US" dirty="0"/>
              <a:t>	</a:t>
            </a:r>
            <a:r>
              <a:rPr lang="en-US" cap="small" dirty="0" err="1"/>
              <a:t>lk</a:t>
            </a:r>
            <a:r>
              <a:rPr lang="en-US" dirty="0"/>
              <a:t>	simultaneous	</a:t>
            </a:r>
            <a:r>
              <a:rPr lang="en-US" dirty="0" err="1"/>
              <a:t>close_eyes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‘…he said, closing his eyes…’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r>
              <a:rPr lang="en-US" dirty="0" smtClean="0"/>
              <a:t>5. </a:t>
            </a:r>
            <a:r>
              <a:rPr lang="en-US" dirty="0" smtClean="0"/>
              <a:t>Variation </a:t>
            </a:r>
            <a:r>
              <a:rPr lang="en-US" dirty="0"/>
              <a:t>of properties: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constituent order, argument marking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/>
              <a:t>linkers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(18)</a:t>
            </a:r>
            <a:r>
              <a:rPr lang="en-US" dirty="0"/>
              <a:t>	Nag-</a:t>
            </a:r>
            <a:r>
              <a:rPr lang="en-US" dirty="0" err="1"/>
              <a:t>kita</a:t>
            </a:r>
            <a:r>
              <a:rPr lang="en-US" dirty="0"/>
              <a:t>=kami		</a:t>
            </a:r>
            <a:r>
              <a:rPr lang="en-US" b="1" dirty="0" err="1"/>
              <a:t>tatlo</a:t>
            </a:r>
            <a:r>
              <a:rPr lang="en-US" b="1" dirty="0"/>
              <a:t>=ng	</a:t>
            </a:r>
            <a:r>
              <a:rPr lang="en-US" b="1" dirty="0" err="1"/>
              <a:t>taon</a:t>
            </a:r>
            <a:r>
              <a:rPr lang="en-US" b="1" dirty="0"/>
              <a:t>=</a:t>
            </a:r>
            <a:r>
              <a:rPr lang="en-US" b="1" dirty="0" err="1"/>
              <a:t>na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dirty="0" err="1" smtClean="0"/>
              <a:t>ang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 err="1"/>
              <a:t>av</a:t>
            </a:r>
            <a:r>
              <a:rPr lang="en-US" dirty="0" err="1"/>
              <a:t>.</a:t>
            </a:r>
            <a:r>
              <a:rPr lang="en-US" cap="small" dirty="0" err="1"/>
              <a:t>pfv</a:t>
            </a:r>
            <a:r>
              <a:rPr lang="en-US" dirty="0" err="1"/>
              <a:t>.</a:t>
            </a:r>
            <a:r>
              <a:rPr lang="en-US" cap="small" dirty="0" err="1"/>
              <a:t>recp</a:t>
            </a:r>
            <a:r>
              <a:rPr lang="en-US" dirty="0"/>
              <a:t>-see=1</a:t>
            </a:r>
            <a:r>
              <a:rPr lang="en-US" cap="small" dirty="0"/>
              <a:t>pl.nom</a:t>
            </a:r>
            <a:r>
              <a:rPr lang="en-US" dirty="0"/>
              <a:t>	three=</a:t>
            </a:r>
            <a:r>
              <a:rPr lang="en-US" cap="small" dirty="0" err="1"/>
              <a:t>lk</a:t>
            </a:r>
            <a:r>
              <a:rPr lang="en-US" dirty="0"/>
              <a:t>	year=already	</a:t>
            </a:r>
            <a:r>
              <a:rPr lang="en-US" cap="small" dirty="0" smtClean="0"/>
              <a:t>nom</a:t>
            </a:r>
          </a:p>
          <a:p>
            <a:pPr marL="0" indent="0">
              <a:buNone/>
            </a:pPr>
            <a:r>
              <a:rPr lang="en-US" b="1" dirty="0"/>
              <a:t>	l&lt;um&gt;</a:t>
            </a:r>
            <a:r>
              <a:rPr lang="en-US" b="1" dirty="0" err="1"/>
              <a:t>ipas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/>
              <a:t>&lt;</a:t>
            </a:r>
            <a:r>
              <a:rPr lang="en-US" cap="small" dirty="0" err="1"/>
              <a:t>av</a:t>
            </a:r>
            <a:r>
              <a:rPr lang="en-US" cap="small" dirty="0"/>
              <a:t>&gt;</a:t>
            </a:r>
            <a:r>
              <a:rPr lang="en-US" dirty="0"/>
              <a:t>pass[</a:t>
            </a:r>
            <a:r>
              <a:rPr lang="en-US" cap="small" dirty="0" err="1"/>
              <a:t>pfv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	‘We met three years ago.’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r>
              <a:rPr lang="en-US" dirty="0" smtClean="0"/>
              <a:t>6. </a:t>
            </a:r>
            <a:r>
              <a:rPr lang="en-US" dirty="0" smtClean="0"/>
              <a:t>Variation </a:t>
            </a:r>
            <a:r>
              <a:rPr lang="en-US" dirty="0"/>
              <a:t>of properties: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constituent order, argument marking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/>
              <a:t>linkers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" y="1690688"/>
            <a:ext cx="11795760" cy="4486275"/>
          </a:xfrm>
        </p:spPr>
        <p:txBody>
          <a:bodyPr/>
          <a:lstStyle/>
          <a:p>
            <a:r>
              <a:rPr lang="en-US" dirty="0" smtClean="0"/>
              <a:t>The only type of adverbial clauses in (</a:t>
            </a:r>
            <a:r>
              <a:rPr lang="en-US" dirty="0" err="1" smtClean="0"/>
              <a:t>Schachter&amp;Otanes</a:t>
            </a:r>
            <a:r>
              <a:rPr lang="en-US" dirty="0" smtClean="0"/>
              <a:t> 1972:544-545):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19</a:t>
            </a:r>
            <a:r>
              <a:rPr lang="en-US" dirty="0" smtClean="0"/>
              <a:t>)</a:t>
            </a:r>
            <a:r>
              <a:rPr lang="en-US" dirty="0"/>
              <a:t>	&lt;um&gt;</a:t>
            </a:r>
            <a:r>
              <a:rPr lang="en-US" dirty="0" err="1"/>
              <a:t>alis</a:t>
            </a:r>
            <a:r>
              <a:rPr lang="en-US" dirty="0"/>
              <a:t>=</a:t>
            </a:r>
            <a:r>
              <a:rPr lang="en-US" dirty="0" err="1"/>
              <a:t>siya</a:t>
            </a:r>
            <a:r>
              <a:rPr lang="en-US" dirty="0"/>
              <a:t>		</a:t>
            </a:r>
            <a:r>
              <a:rPr lang="en-US" b="1" dirty="0" err="1" smtClean="0"/>
              <a:t>nang</a:t>
            </a:r>
            <a:r>
              <a:rPr lang="en-US" b="1" dirty="0"/>
              <a:t>/=ng	</a:t>
            </a:r>
            <a:r>
              <a:rPr lang="en-US" b="1" dirty="0" err="1"/>
              <a:t>hindi</a:t>
            </a:r>
            <a:r>
              <a:rPr lang="en-US" b="1" dirty="0"/>
              <a:t>=</a:t>
            </a:r>
            <a:r>
              <a:rPr lang="en-US" b="1" dirty="0" err="1"/>
              <a:t>niya</a:t>
            </a:r>
            <a:r>
              <a:rPr lang="en-US" b="1" dirty="0"/>
              <a:t>	</a:t>
            </a:r>
            <a:r>
              <a:rPr lang="en-US" b="1" dirty="0" err="1"/>
              <a:t>na-kita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/>
              <a:t>&lt;</a:t>
            </a:r>
            <a:r>
              <a:rPr lang="en-US" cap="small" dirty="0" err="1"/>
              <a:t>av</a:t>
            </a:r>
            <a:r>
              <a:rPr lang="en-US" cap="small" dirty="0"/>
              <a:t>&gt;</a:t>
            </a:r>
            <a:r>
              <a:rPr lang="en-US" dirty="0"/>
              <a:t>leave[</a:t>
            </a:r>
            <a:r>
              <a:rPr lang="en-US" cap="small" dirty="0" err="1"/>
              <a:t>pfv</a:t>
            </a:r>
            <a:r>
              <a:rPr lang="en-US" dirty="0"/>
              <a:t>]=3</a:t>
            </a:r>
            <a:r>
              <a:rPr lang="en-US" cap="small" dirty="0"/>
              <a:t>sg.nom</a:t>
            </a:r>
            <a:r>
              <a:rPr lang="en-US" dirty="0"/>
              <a:t>	</a:t>
            </a:r>
            <a:r>
              <a:rPr lang="en-US" cap="small" dirty="0" err="1"/>
              <a:t>lk</a:t>
            </a:r>
            <a:r>
              <a:rPr lang="en-US" dirty="0"/>
              <a:t>/</a:t>
            </a:r>
            <a:r>
              <a:rPr lang="en-US" cap="small" dirty="0" err="1"/>
              <a:t>lk</a:t>
            </a:r>
            <a:r>
              <a:rPr lang="en-US" dirty="0"/>
              <a:t>		</a:t>
            </a:r>
            <a:r>
              <a:rPr lang="en-US" cap="small" dirty="0" err="1"/>
              <a:t>neg</a:t>
            </a:r>
            <a:r>
              <a:rPr lang="en-US" cap="small" dirty="0"/>
              <a:t>=</a:t>
            </a:r>
            <a:r>
              <a:rPr lang="en-US" dirty="0"/>
              <a:t>3</a:t>
            </a:r>
            <a:r>
              <a:rPr lang="en-US" cap="small" dirty="0"/>
              <a:t>sg.act</a:t>
            </a:r>
            <a:r>
              <a:rPr lang="en-US" dirty="0"/>
              <a:t>	</a:t>
            </a:r>
            <a:r>
              <a:rPr lang="en-US" cap="small" dirty="0"/>
              <a:t>pfv.mod</a:t>
            </a:r>
            <a:r>
              <a:rPr lang="en-US" dirty="0"/>
              <a:t>-see</a:t>
            </a:r>
            <a:r>
              <a:rPr lang="en-US" cap="small" dirty="0"/>
              <a:t>[</a:t>
            </a:r>
            <a:r>
              <a:rPr lang="en-US" cap="small" dirty="0" err="1"/>
              <a:t>uv</a:t>
            </a:r>
            <a:r>
              <a:rPr lang="en-US" cap="small" dirty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ang</a:t>
            </a:r>
            <a:r>
              <a:rPr lang="en-US" b="1" dirty="0"/>
              <a:t>	</a:t>
            </a:r>
            <a:r>
              <a:rPr lang="en-US" b="1" dirty="0" err="1"/>
              <a:t>prinsipal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/>
              <a:t>nom</a:t>
            </a:r>
            <a:r>
              <a:rPr lang="en-US" dirty="0"/>
              <a:t>	principal</a:t>
            </a:r>
          </a:p>
          <a:p>
            <a:pPr marL="0" indent="0">
              <a:buNone/>
            </a:pPr>
            <a:r>
              <a:rPr lang="en-US" dirty="0"/>
              <a:t>	‘He left without having seen the principal</a:t>
            </a:r>
            <a:r>
              <a:rPr lang="en-US" dirty="0" smtClean="0"/>
              <a:t>.’</a:t>
            </a:r>
            <a:endParaRPr lang="en-US" dirty="0"/>
          </a:p>
          <a:p>
            <a:r>
              <a:rPr lang="en-US" dirty="0" smtClean="0"/>
              <a:t>Not controlled adverbial clauses (Nagaya 2004:130):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2</a:t>
            </a:r>
            <a:r>
              <a:rPr lang="en-US" dirty="0"/>
              <a:t>0</a:t>
            </a:r>
            <a:r>
              <a:rPr lang="en-US" dirty="0" smtClean="0"/>
              <a:t>)</a:t>
            </a:r>
            <a:r>
              <a:rPr lang="en-US" dirty="0"/>
              <a:t>	T&lt;um&gt;</a:t>
            </a:r>
            <a:r>
              <a:rPr lang="en-US" dirty="0" err="1"/>
              <a:t>akbo</a:t>
            </a:r>
            <a:r>
              <a:rPr lang="en-US" dirty="0"/>
              <a:t>=</a:t>
            </a:r>
            <a:r>
              <a:rPr lang="en-US" dirty="0" err="1"/>
              <a:t>siya</a:t>
            </a:r>
            <a:r>
              <a:rPr lang="en-US" dirty="0"/>
              <a:t>		</a:t>
            </a:r>
            <a:r>
              <a:rPr lang="en-US" b="1" dirty="0" err="1"/>
              <a:t>nang</a:t>
            </a:r>
            <a:r>
              <a:rPr lang="en-US" b="1" dirty="0"/>
              <a:t>	</a:t>
            </a:r>
            <a:r>
              <a:rPr lang="en-US" b="1" dirty="0" err="1"/>
              <a:t>naka-hubad</a:t>
            </a:r>
            <a:r>
              <a:rPr lang="en-US" b="1" dirty="0"/>
              <a:t>=</a:t>
            </a:r>
            <a:r>
              <a:rPr lang="en-US" b="1" dirty="0" err="1"/>
              <a:t>ako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cap="small" dirty="0"/>
              <a:t>&lt;</a:t>
            </a:r>
            <a:r>
              <a:rPr lang="en-US" cap="small" dirty="0" err="1"/>
              <a:t>av</a:t>
            </a:r>
            <a:r>
              <a:rPr lang="en-US" cap="small" dirty="0"/>
              <a:t>&gt;</a:t>
            </a:r>
            <a:r>
              <a:rPr lang="en-US" dirty="0"/>
              <a:t>run[</a:t>
            </a:r>
            <a:r>
              <a:rPr lang="en-US" cap="small" dirty="0" err="1"/>
              <a:t>pfv</a:t>
            </a:r>
            <a:r>
              <a:rPr lang="en-US" dirty="0"/>
              <a:t>]=3</a:t>
            </a:r>
            <a:r>
              <a:rPr lang="en-US" cap="small" dirty="0"/>
              <a:t>sg.nom</a:t>
            </a:r>
            <a:r>
              <a:rPr lang="en-US" dirty="0"/>
              <a:t>	</a:t>
            </a:r>
            <a:r>
              <a:rPr lang="en-US" cap="small" dirty="0" err="1"/>
              <a:t>lk</a:t>
            </a:r>
            <a:r>
              <a:rPr lang="en-US" dirty="0"/>
              <a:t>	</a:t>
            </a:r>
            <a:r>
              <a:rPr lang="en-US" cap="small" dirty="0"/>
              <a:t>stat-</a:t>
            </a:r>
            <a:r>
              <a:rPr lang="en-US" dirty="0"/>
              <a:t>naked=1</a:t>
            </a:r>
            <a:r>
              <a:rPr lang="en-US" cap="small" dirty="0"/>
              <a:t>sg.nom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‘He/She ran when I was naked</a:t>
            </a:r>
            <a:r>
              <a:rPr lang="en-US" dirty="0" smtClean="0"/>
              <a:t>.’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r>
              <a:rPr lang="en-US" dirty="0" smtClean="0"/>
              <a:t>7. </a:t>
            </a:r>
            <a:r>
              <a:rPr lang="en-US" dirty="0" smtClean="0"/>
              <a:t>Variation </a:t>
            </a:r>
            <a:r>
              <a:rPr lang="en-US" dirty="0"/>
              <a:t>of properties: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constituent order, argument marking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dirty="0"/>
              <a:t>linkers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" y="1690688"/>
            <a:ext cx="11795760" cy="448627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err="1"/>
              <a:t>С</a:t>
            </a:r>
            <a:r>
              <a:rPr lang="en-US" dirty="0" err="1" smtClean="0"/>
              <a:t>aritive</a:t>
            </a:r>
            <a:r>
              <a:rPr lang="en-US" dirty="0" smtClean="0"/>
              <a:t> with </a:t>
            </a:r>
            <a:r>
              <a:rPr lang="en-US" i="1" dirty="0" err="1" smtClean="0"/>
              <a:t>kasama</a:t>
            </a:r>
            <a:r>
              <a:rPr lang="en-US" dirty="0"/>
              <a:t>: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smtClean="0"/>
              <a:t>2</a:t>
            </a:r>
            <a:r>
              <a:rPr lang="en-US" dirty="0"/>
              <a:t>1</a:t>
            </a:r>
            <a:r>
              <a:rPr lang="en-US" dirty="0" smtClean="0"/>
              <a:t>)</a:t>
            </a:r>
            <a:r>
              <a:rPr lang="en-US" dirty="0"/>
              <a:t>	…never=pa=</a:t>
            </a:r>
            <a:r>
              <a:rPr lang="en-US" dirty="0" err="1"/>
              <a:t>niya</a:t>
            </a:r>
            <a:r>
              <a:rPr lang="en-US" dirty="0"/>
              <a:t>=ng	</a:t>
            </a:r>
            <a:r>
              <a:rPr lang="en-US" dirty="0" err="1" smtClean="0"/>
              <a:t>na-gawa</a:t>
            </a:r>
            <a:r>
              <a:rPr lang="en-US" dirty="0"/>
              <a:t>		</a:t>
            </a:r>
            <a:r>
              <a:rPr lang="en-US" dirty="0" err="1"/>
              <a:t>na</a:t>
            </a:r>
            <a:r>
              <a:rPr lang="en-US" dirty="0"/>
              <a:t>	ma-</a:t>
            </a:r>
            <a:r>
              <a:rPr lang="en-US" dirty="0" err="1"/>
              <a:t>tulog</a:t>
            </a:r>
            <a:r>
              <a:rPr lang="en-US" dirty="0"/>
              <a:t>		</a:t>
            </a:r>
            <a:r>
              <a:rPr lang="en-US" dirty="0" err="1"/>
              <a:t>sa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never=yet=3</a:t>
            </a:r>
            <a:r>
              <a:rPr lang="en-US" cap="small" dirty="0"/>
              <a:t>sg.act</a:t>
            </a:r>
            <a:r>
              <a:rPr lang="en-US" dirty="0"/>
              <a:t>=</a:t>
            </a:r>
            <a:r>
              <a:rPr lang="en-US" cap="small" dirty="0" err="1"/>
              <a:t>lk</a:t>
            </a:r>
            <a:r>
              <a:rPr lang="en-US" dirty="0"/>
              <a:t>	</a:t>
            </a:r>
            <a:r>
              <a:rPr lang="en-US" cap="small" dirty="0"/>
              <a:t>pfv.mod</a:t>
            </a:r>
            <a:r>
              <a:rPr lang="en-US" dirty="0"/>
              <a:t>-do</a:t>
            </a:r>
            <a:r>
              <a:rPr lang="en-US" cap="small" dirty="0"/>
              <a:t>[</a:t>
            </a:r>
            <a:r>
              <a:rPr lang="en-US" cap="small" dirty="0" err="1"/>
              <a:t>uv</a:t>
            </a:r>
            <a:r>
              <a:rPr lang="en-US" cap="small" dirty="0"/>
              <a:t>]</a:t>
            </a:r>
            <a:r>
              <a:rPr lang="en-US" dirty="0"/>
              <a:t>	</a:t>
            </a:r>
            <a:r>
              <a:rPr lang="en-US" cap="small" dirty="0" err="1"/>
              <a:t>lk</a:t>
            </a:r>
            <a:r>
              <a:rPr lang="en-US" dirty="0"/>
              <a:t>	</a:t>
            </a:r>
            <a:r>
              <a:rPr lang="en-US" cap="small" dirty="0" err="1"/>
              <a:t>av</a:t>
            </a:r>
            <a:r>
              <a:rPr lang="en-US" dirty="0" err="1"/>
              <a:t>.</a:t>
            </a:r>
            <a:r>
              <a:rPr lang="en-US" cap="small" dirty="0" err="1"/>
              <a:t>inf.stem</a:t>
            </a:r>
            <a:r>
              <a:rPr lang="en-US" dirty="0"/>
              <a:t>-sleep	</a:t>
            </a:r>
            <a:r>
              <a:rPr lang="en-US" cap="small" dirty="0" err="1"/>
              <a:t>obl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iba</a:t>
            </a:r>
            <a:r>
              <a:rPr lang="en-US" dirty="0"/>
              <a:t>=ng	</a:t>
            </a:r>
            <a:r>
              <a:rPr lang="en-US" dirty="0" err="1"/>
              <a:t>bahay</a:t>
            </a:r>
            <a:r>
              <a:rPr lang="en-US" dirty="0"/>
              <a:t>	</a:t>
            </a:r>
            <a:r>
              <a:rPr lang="en-US" b="1" dirty="0" err="1"/>
              <a:t>na</a:t>
            </a:r>
            <a:r>
              <a:rPr lang="en-US" b="1" dirty="0"/>
              <a:t>	</a:t>
            </a:r>
            <a:r>
              <a:rPr lang="en-US" b="1" dirty="0" err="1"/>
              <a:t>hindi</a:t>
            </a:r>
            <a:r>
              <a:rPr lang="en-US" b="1" dirty="0"/>
              <a:t>	</a:t>
            </a:r>
            <a:r>
              <a:rPr lang="en-US" b="1" dirty="0" err="1"/>
              <a:t>kasama</a:t>
            </a:r>
            <a:r>
              <a:rPr lang="en-US" b="1" dirty="0"/>
              <a:t>	</a:t>
            </a:r>
            <a:r>
              <a:rPr lang="en-US" b="1" dirty="0" err="1" smtClean="0"/>
              <a:t>asawa</a:t>
            </a:r>
            <a:r>
              <a:rPr lang="en-US" b="1" dirty="0" smtClean="0"/>
              <a:t>=</a:t>
            </a:r>
            <a:r>
              <a:rPr lang="en-US" b="1" dirty="0" err="1" smtClean="0"/>
              <a:t>nya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	other=</a:t>
            </a:r>
            <a:r>
              <a:rPr lang="en-US" cap="small" dirty="0" err="1"/>
              <a:t>lk</a:t>
            </a:r>
            <a:r>
              <a:rPr lang="en-US" dirty="0"/>
              <a:t>	house	</a:t>
            </a:r>
            <a:r>
              <a:rPr lang="en-US" cap="small" dirty="0" err="1"/>
              <a:t>lk</a:t>
            </a:r>
            <a:r>
              <a:rPr lang="en-US" dirty="0"/>
              <a:t>	</a:t>
            </a:r>
            <a:r>
              <a:rPr lang="en-US" cap="small" dirty="0" err="1"/>
              <a:t>neg</a:t>
            </a:r>
            <a:r>
              <a:rPr lang="en-US" dirty="0"/>
              <a:t>	companion	spouse=3</a:t>
            </a:r>
            <a:r>
              <a:rPr lang="en-US" cap="small" dirty="0"/>
              <a:t>sg.act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‘…she has never slept in another house without her husband…’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Comitative</a:t>
            </a:r>
            <a:r>
              <a:rPr lang="en-US" dirty="0" smtClean="0"/>
              <a:t> verbs in Tagalog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maki</a:t>
            </a:r>
            <a:r>
              <a:rPr lang="en-US" i="1" dirty="0" smtClean="0"/>
              <a:t>-/</a:t>
            </a:r>
            <a:r>
              <a:rPr lang="en-US" i="1" dirty="0" err="1" smtClean="0"/>
              <a:t>paki</a:t>
            </a:r>
            <a:r>
              <a:rPr lang="en-US" i="1" dirty="0" smtClean="0"/>
              <a:t>-</a:t>
            </a:r>
            <a:r>
              <a:rPr lang="en-US" dirty="0" smtClean="0"/>
              <a:t>verbs in Tagalog, described as </a:t>
            </a:r>
            <a:r>
              <a:rPr lang="en-US" dirty="0" err="1" smtClean="0"/>
              <a:t>comitative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Outside the scope of </a:t>
            </a:r>
            <a:r>
              <a:rPr lang="en-US" dirty="0" err="1" smtClean="0"/>
              <a:t>Arkhipov’s</a:t>
            </a:r>
            <a:r>
              <a:rPr lang="en-US" dirty="0" smtClean="0"/>
              <a:t> definition of </a:t>
            </a:r>
            <a:r>
              <a:rPr lang="en-US" dirty="0" err="1" smtClean="0"/>
              <a:t>comitative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Morphosyntactic</a:t>
            </a:r>
            <a:r>
              <a:rPr lang="en-US" dirty="0" smtClean="0"/>
              <a:t> constructions with two individual participants (the core participant and the non-obligatory </a:t>
            </a:r>
            <a:r>
              <a:rPr lang="en-US" dirty="0" err="1" smtClean="0"/>
              <a:t>comitative</a:t>
            </a:r>
            <a:r>
              <a:rPr lang="en-US" dirty="0" smtClean="0"/>
              <a:t> participant) with the same semantic role expressed separately and with different structural ranks without repetition of the predicate denoting the situation (</a:t>
            </a:r>
            <a:r>
              <a:rPr lang="en-US" dirty="0" err="1" smtClean="0"/>
              <a:t>Arkhipov</a:t>
            </a:r>
            <a:r>
              <a:rPr lang="en-US" dirty="0" smtClean="0"/>
              <a:t> 2009:224).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15615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r>
              <a:rPr lang="en-US" dirty="0" smtClean="0"/>
              <a:t>8. </a:t>
            </a:r>
            <a:r>
              <a:rPr lang="en-US" dirty="0" smtClean="0"/>
              <a:t>Adjunct clauses vs. Adverbials &amp; Prepositions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285714"/>
              </p:ext>
            </p:extLst>
          </p:nvPr>
        </p:nvGraphicFramePr>
        <p:xfrm>
          <a:off x="838200" y="1825625"/>
          <a:ext cx="1055261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475">
                  <a:extLst>
                    <a:ext uri="{9D8B030D-6E8A-4147-A177-3AD203B41FA5}">
                      <a16:colId xmlns:a16="http://schemas.microsoft.com/office/drawing/2014/main" val="1184362745"/>
                    </a:ext>
                  </a:extLst>
                </a:gridCol>
                <a:gridCol w="1493749">
                  <a:extLst>
                    <a:ext uri="{9D8B030D-6E8A-4147-A177-3AD203B41FA5}">
                      <a16:colId xmlns:a16="http://schemas.microsoft.com/office/drawing/2014/main" val="3481388483"/>
                    </a:ext>
                  </a:extLst>
                </a:gridCol>
                <a:gridCol w="1493748">
                  <a:extLst>
                    <a:ext uri="{9D8B030D-6E8A-4147-A177-3AD203B41FA5}">
                      <a16:colId xmlns:a16="http://schemas.microsoft.com/office/drawing/2014/main" val="1137577693"/>
                    </a:ext>
                  </a:extLst>
                </a:gridCol>
                <a:gridCol w="1847109">
                  <a:extLst>
                    <a:ext uri="{9D8B030D-6E8A-4147-A177-3AD203B41FA5}">
                      <a16:colId xmlns:a16="http://schemas.microsoft.com/office/drawing/2014/main" val="2917151926"/>
                    </a:ext>
                  </a:extLst>
                </a:gridCol>
                <a:gridCol w="2216530">
                  <a:extLst>
                    <a:ext uri="{9D8B030D-6E8A-4147-A177-3AD203B41FA5}">
                      <a16:colId xmlns:a16="http://schemas.microsoft.com/office/drawing/2014/main" val="1185039211"/>
                    </a:ext>
                  </a:extLst>
                </a:gridCol>
              </a:tblGrid>
              <a:tr h="444766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na</a:t>
                      </a:r>
                      <a:r>
                        <a:rPr lang="en-US" sz="2400" b="1" dirty="0" smtClean="0"/>
                        <a:t>/=ng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nang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 linker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topicalization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302540"/>
                  </a:ext>
                </a:extLst>
              </a:tr>
              <a:tr h="786893">
                <a:tc>
                  <a:txBody>
                    <a:bodyPr/>
                    <a:lstStyle/>
                    <a:p>
                      <a:r>
                        <a:rPr lang="en-US" sz="2400" b="0" i="1" dirty="0" err="1" smtClean="0"/>
                        <a:t>paminsan-minsan</a:t>
                      </a:r>
                      <a:endParaRPr lang="en-US" sz="2400" b="0" i="1" dirty="0" smtClean="0"/>
                    </a:p>
                    <a:p>
                      <a:r>
                        <a:rPr lang="en-US" sz="2400" b="0" i="0" dirty="0" smtClean="0"/>
                        <a:t>‘sometimes’</a:t>
                      </a:r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215961"/>
                  </a:ext>
                </a:extLst>
              </a:tr>
              <a:tr h="786893">
                <a:tc>
                  <a:txBody>
                    <a:bodyPr/>
                    <a:lstStyle/>
                    <a:p>
                      <a:r>
                        <a:rPr lang="en-US" sz="2400" b="0" i="1" dirty="0" err="1" smtClean="0"/>
                        <a:t>lagi</a:t>
                      </a:r>
                      <a:endParaRPr lang="en-US" sz="2400" b="0" i="1" dirty="0" smtClean="0"/>
                    </a:p>
                    <a:p>
                      <a:r>
                        <a:rPr lang="en-US" sz="2400" b="0" i="0" dirty="0" smtClean="0"/>
                        <a:t>‘always’</a:t>
                      </a:r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012525"/>
                  </a:ext>
                </a:extLst>
              </a:tr>
              <a:tr h="786893">
                <a:tc>
                  <a:txBody>
                    <a:bodyPr/>
                    <a:lstStyle/>
                    <a:p>
                      <a:r>
                        <a:rPr lang="en-US" sz="2400" b="0" i="1" dirty="0" err="1" smtClean="0"/>
                        <a:t>tatlo</a:t>
                      </a:r>
                      <a:r>
                        <a:rPr lang="en-US" sz="2400" b="0" i="1" dirty="0" smtClean="0"/>
                        <a:t>=ng </a:t>
                      </a:r>
                      <a:r>
                        <a:rPr lang="en-US" sz="2400" b="0" i="1" dirty="0" err="1" smtClean="0"/>
                        <a:t>oras</a:t>
                      </a:r>
                      <a:endParaRPr lang="en-US" sz="2400" b="0" i="1" dirty="0" smtClean="0"/>
                    </a:p>
                    <a:p>
                      <a:r>
                        <a:rPr lang="en-US" sz="2400" b="0" i="0" dirty="0" smtClean="0"/>
                        <a:t>‘three hours’</a:t>
                      </a:r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77441"/>
                  </a:ext>
                </a:extLst>
              </a:tr>
              <a:tr h="786893">
                <a:tc>
                  <a:txBody>
                    <a:bodyPr/>
                    <a:lstStyle/>
                    <a:p>
                      <a:r>
                        <a:rPr lang="en-US" sz="2400" b="0" i="1" dirty="0" err="1" smtClean="0"/>
                        <a:t>pagkatapos</a:t>
                      </a:r>
                      <a:r>
                        <a:rPr lang="en-US" sz="2400" b="0" i="1" dirty="0" smtClean="0"/>
                        <a:t> ng/</a:t>
                      </a:r>
                      <a:r>
                        <a:rPr lang="en-US" sz="2400" b="0" i="1" dirty="0" err="1" smtClean="0"/>
                        <a:t>ang</a:t>
                      </a:r>
                      <a:endParaRPr lang="en-US" sz="2400" b="0" i="1" dirty="0" smtClean="0"/>
                    </a:p>
                    <a:p>
                      <a:r>
                        <a:rPr lang="en-US" sz="2400" b="0" i="0" dirty="0" smtClean="0"/>
                        <a:t>‘after’</a:t>
                      </a:r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624787"/>
                  </a:ext>
                </a:extLst>
              </a:tr>
              <a:tr h="786893">
                <a:tc>
                  <a:txBody>
                    <a:bodyPr/>
                    <a:lstStyle/>
                    <a:p>
                      <a:r>
                        <a:rPr lang="en-US" sz="2400" b="0" i="1" dirty="0" err="1" smtClean="0"/>
                        <a:t>dahil</a:t>
                      </a:r>
                      <a:r>
                        <a:rPr lang="en-US" sz="2400" b="0" i="1" baseline="0" dirty="0" smtClean="0"/>
                        <a:t> </a:t>
                      </a:r>
                      <a:r>
                        <a:rPr lang="en-US" sz="2400" b="0" i="1" baseline="0" dirty="0" err="1" smtClean="0"/>
                        <a:t>sa</a:t>
                      </a:r>
                      <a:endParaRPr lang="en-US" sz="2400" b="0" i="1" baseline="0" dirty="0" smtClean="0"/>
                    </a:p>
                    <a:p>
                      <a:r>
                        <a:rPr lang="en-US" sz="2400" b="0" i="0" baseline="0" dirty="0" smtClean="0"/>
                        <a:t>‘because of’</a:t>
                      </a:r>
                      <a:endParaRPr lang="en-US" sz="2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no</a:t>
                      </a:r>
                      <a:endParaRPr lang="en-US" sz="2400" b="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yes</a:t>
                      </a:r>
                      <a:endParaRPr lang="en-US" sz="2400" b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63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3068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</a:t>
            </a:r>
            <a:r>
              <a:rPr lang="en-US" dirty="0" smtClean="0"/>
              <a:t>. </a:t>
            </a:r>
            <a:r>
              <a:rPr lang="en-US" dirty="0"/>
              <a:t>Conclusion: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537"/>
            <a:ext cx="10918372" cy="4818426"/>
          </a:xfrm>
        </p:spPr>
        <p:txBody>
          <a:bodyPr>
            <a:noAutofit/>
          </a:bodyPr>
          <a:lstStyle/>
          <a:p>
            <a:pPr lvl="0"/>
            <a:r>
              <a:rPr lang="en-US" sz="2400" dirty="0" err="1"/>
              <a:t>Biclausal</a:t>
            </a:r>
            <a:r>
              <a:rPr lang="en-US" sz="2400" dirty="0"/>
              <a:t> </a:t>
            </a:r>
            <a:r>
              <a:rPr lang="en-US" sz="2400" dirty="0" err="1"/>
              <a:t>comitative</a:t>
            </a:r>
            <a:r>
              <a:rPr lang="en-US" sz="2400" dirty="0"/>
              <a:t> constructions with </a:t>
            </a:r>
            <a:r>
              <a:rPr lang="en-US" sz="2400" i="1" dirty="0" err="1"/>
              <a:t>kasama</a:t>
            </a:r>
            <a:r>
              <a:rPr lang="en-US" sz="2400" i="1" dirty="0"/>
              <a:t> </a:t>
            </a:r>
            <a:r>
              <a:rPr lang="en-US" sz="2400" dirty="0"/>
              <a:t>mentioned but no descriptions.</a:t>
            </a:r>
          </a:p>
          <a:p>
            <a:pPr lvl="0"/>
            <a:r>
              <a:rPr lang="en-US" sz="2400" dirty="0"/>
              <a:t>A variety of construction in the corpus:</a:t>
            </a:r>
          </a:p>
          <a:p>
            <a:pPr lvl="1"/>
            <a:r>
              <a:rPr lang="en-US" sz="2000" dirty="0"/>
              <a:t>independent vs. dependent</a:t>
            </a:r>
          </a:p>
          <a:p>
            <a:pPr lvl="1"/>
            <a:r>
              <a:rPr lang="en-US" sz="2000" dirty="0"/>
              <a:t>independent: additive vs. </a:t>
            </a:r>
            <a:r>
              <a:rPr lang="en-US" sz="2000" dirty="0" err="1"/>
              <a:t>inclusory</a:t>
            </a:r>
            <a:r>
              <a:rPr lang="en-US" sz="2000" dirty="0"/>
              <a:t>, predicative vs. substantive, </a:t>
            </a:r>
            <a:r>
              <a:rPr lang="en-US" sz="2000" dirty="0" err="1"/>
              <a:t>animacy</a:t>
            </a:r>
            <a:r>
              <a:rPr lang="en-US" sz="2000" dirty="0"/>
              <a:t> agreement.</a:t>
            </a:r>
          </a:p>
          <a:p>
            <a:pPr lvl="1"/>
            <a:r>
              <a:rPr lang="en-US" sz="2000" dirty="0"/>
              <a:t>dependent: substantive, attributive, clausal.</a:t>
            </a:r>
          </a:p>
          <a:p>
            <a:pPr lvl="1"/>
            <a:r>
              <a:rPr lang="en-US" sz="2000" dirty="0"/>
              <a:t>clausal: </a:t>
            </a:r>
            <a:r>
              <a:rPr lang="en-US" sz="2000" dirty="0" err="1"/>
              <a:t>comitative</a:t>
            </a:r>
            <a:r>
              <a:rPr lang="en-US" sz="2000" dirty="0"/>
              <a:t>, depictive, predicative complement, event oriented, zero argument.</a:t>
            </a:r>
          </a:p>
          <a:p>
            <a:pPr lvl="0"/>
            <a:r>
              <a:rPr lang="en-US" sz="2400" dirty="0"/>
              <a:t>Variation of properties:</a:t>
            </a:r>
          </a:p>
          <a:p>
            <a:pPr lvl="1"/>
            <a:r>
              <a:rPr lang="en-US" sz="2000" dirty="0"/>
              <a:t>constituent order: right periphery, </a:t>
            </a:r>
            <a:r>
              <a:rPr lang="en-US" sz="2000" dirty="0" err="1"/>
              <a:t>topicalization</a:t>
            </a:r>
            <a:r>
              <a:rPr lang="en-US" sz="2000" dirty="0"/>
              <a:t>, non-emphatic inversion, discontinuous.</a:t>
            </a:r>
          </a:p>
          <a:p>
            <a:pPr lvl="1"/>
            <a:r>
              <a:rPr lang="en-US" sz="2000" dirty="0"/>
              <a:t>argument marking: nominative, genitive/actor, oblique/non-actor.</a:t>
            </a:r>
          </a:p>
          <a:p>
            <a:pPr lvl="1"/>
            <a:r>
              <a:rPr lang="en-US" sz="2000" dirty="0"/>
              <a:t>linkers: </a:t>
            </a:r>
            <a:r>
              <a:rPr lang="en-US" sz="2000" i="1" dirty="0" err="1"/>
              <a:t>na</a:t>
            </a:r>
            <a:r>
              <a:rPr lang="en-US" sz="2000" i="1" dirty="0"/>
              <a:t>/=ng</a:t>
            </a:r>
            <a:r>
              <a:rPr lang="en-US" sz="2000" dirty="0"/>
              <a:t>, </a:t>
            </a:r>
            <a:r>
              <a:rPr lang="en-US" sz="2000" i="1" dirty="0" err="1"/>
              <a:t>nang</a:t>
            </a:r>
            <a:r>
              <a:rPr lang="en-US" sz="2000" dirty="0"/>
              <a:t>, ø.</a:t>
            </a:r>
          </a:p>
          <a:p>
            <a:pPr lvl="0"/>
            <a:r>
              <a:rPr lang="en-US" sz="2400" dirty="0" err="1"/>
              <a:t>Grammaticalized</a:t>
            </a:r>
            <a:r>
              <a:rPr lang="en-US" sz="2400" dirty="0"/>
              <a:t> as a preposition?</a:t>
            </a:r>
          </a:p>
          <a:p>
            <a:pPr lvl="0"/>
            <a:r>
              <a:rPr lang="en-US" sz="2400" i="1" dirty="0" err="1"/>
              <a:t>Ka</a:t>
            </a:r>
            <a:r>
              <a:rPr lang="en-US" sz="2400" i="1" dirty="0"/>
              <a:t>-</a:t>
            </a:r>
            <a:r>
              <a:rPr lang="en-US" sz="2400" dirty="0"/>
              <a:t>nouns are different from other nouns:</a:t>
            </a:r>
          </a:p>
          <a:p>
            <a:pPr lvl="1"/>
            <a:r>
              <a:rPr lang="en-US" sz="2000" dirty="0"/>
              <a:t>“</a:t>
            </a:r>
            <a:r>
              <a:rPr lang="en-US" sz="2000" dirty="0" err="1"/>
              <a:t>Adj</a:t>
            </a:r>
            <a:r>
              <a:rPr lang="en-US" sz="2000" dirty="0"/>
              <a:t> + V complex predicate” construction</a:t>
            </a:r>
          </a:p>
          <a:p>
            <a:pPr lvl="1"/>
            <a:r>
              <a:rPr lang="en-US" sz="2000" dirty="0"/>
              <a:t>reduplication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iterative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72428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30. </a:t>
            </a:r>
            <a:r>
              <a:rPr lang="en-US" dirty="0" smtClean="0"/>
              <a:t>Abbreviations: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1, first person; 2, second person; 3, third person; </a:t>
            </a:r>
            <a:r>
              <a:rPr lang="en-US" cap="small" dirty="0"/>
              <a:t>act</a:t>
            </a:r>
            <a:r>
              <a:rPr lang="en-US" dirty="0"/>
              <a:t>, actor form; </a:t>
            </a:r>
            <a:r>
              <a:rPr lang="en-US" cap="small" dirty="0" err="1"/>
              <a:t>av</a:t>
            </a:r>
            <a:r>
              <a:rPr lang="en-US" dirty="0"/>
              <a:t>, actor voice; </a:t>
            </a:r>
            <a:r>
              <a:rPr lang="en-US" cap="small" dirty="0" err="1"/>
              <a:t>caus</a:t>
            </a:r>
            <a:r>
              <a:rPr lang="en-US" dirty="0"/>
              <a:t>, causative; </a:t>
            </a:r>
            <a:r>
              <a:rPr lang="en-US" cap="small" dirty="0" err="1"/>
              <a:t>distr</a:t>
            </a:r>
            <a:r>
              <a:rPr lang="en-US" dirty="0"/>
              <a:t>, distributive; </a:t>
            </a:r>
            <a:r>
              <a:rPr lang="en-US" cap="small" dirty="0" err="1"/>
              <a:t>emph</a:t>
            </a:r>
            <a:r>
              <a:rPr lang="en-US" dirty="0"/>
              <a:t>, emphatic; </a:t>
            </a:r>
            <a:r>
              <a:rPr lang="en-US" cap="small" dirty="0"/>
              <a:t>exist</a:t>
            </a:r>
            <a:r>
              <a:rPr lang="en-US" dirty="0"/>
              <a:t>, existential; </a:t>
            </a:r>
            <a:r>
              <a:rPr lang="en-US" cap="small" dirty="0"/>
              <a:t>gen</a:t>
            </a:r>
            <a:r>
              <a:rPr lang="en-US" dirty="0"/>
              <a:t>, genitive; </a:t>
            </a:r>
            <a:r>
              <a:rPr lang="en-US" cap="small" dirty="0"/>
              <a:t>hon</a:t>
            </a:r>
            <a:r>
              <a:rPr lang="en-US" dirty="0"/>
              <a:t>, honorific; </a:t>
            </a:r>
            <a:r>
              <a:rPr lang="en-US" cap="small" dirty="0" err="1"/>
              <a:t>inf</a:t>
            </a:r>
            <a:r>
              <a:rPr lang="en-US" dirty="0"/>
              <a:t>, infinitive; IMP, imperative; </a:t>
            </a:r>
            <a:r>
              <a:rPr lang="en-US" cap="small" dirty="0" err="1"/>
              <a:t>ipfv</a:t>
            </a:r>
            <a:r>
              <a:rPr lang="en-US" dirty="0"/>
              <a:t>, imperfective; </a:t>
            </a:r>
            <a:r>
              <a:rPr lang="en-US" cap="small" dirty="0" err="1"/>
              <a:t>iter</a:t>
            </a:r>
            <a:r>
              <a:rPr lang="en-US" dirty="0"/>
              <a:t>, iterative; </a:t>
            </a:r>
            <a:r>
              <a:rPr lang="en-US" cap="small" dirty="0" err="1"/>
              <a:t>lk</a:t>
            </a:r>
            <a:r>
              <a:rPr lang="en-US" dirty="0"/>
              <a:t>, linker; </a:t>
            </a:r>
            <a:r>
              <a:rPr lang="en-US" cap="small" dirty="0"/>
              <a:t>mod</a:t>
            </a:r>
            <a:r>
              <a:rPr lang="en-US" dirty="0"/>
              <a:t>, modal; </a:t>
            </a:r>
            <a:r>
              <a:rPr lang="en-US" cap="small" dirty="0" err="1"/>
              <a:t>nact</a:t>
            </a:r>
            <a:r>
              <a:rPr lang="en-US" dirty="0"/>
              <a:t>, non-actor form; </a:t>
            </a:r>
            <a:r>
              <a:rPr lang="en-US" cap="small" dirty="0" err="1"/>
              <a:t>neg</a:t>
            </a:r>
            <a:r>
              <a:rPr lang="en-US" dirty="0"/>
              <a:t>, negative; </a:t>
            </a:r>
            <a:r>
              <a:rPr lang="en-US" cap="small" dirty="0"/>
              <a:t>nom</a:t>
            </a:r>
            <a:r>
              <a:rPr lang="en-US" dirty="0"/>
              <a:t>, nominative; </a:t>
            </a:r>
            <a:r>
              <a:rPr lang="en-US" cap="small" dirty="0" err="1"/>
              <a:t>obl</a:t>
            </a:r>
            <a:r>
              <a:rPr lang="en-US" dirty="0"/>
              <a:t>, oblique; OPT, optative; </a:t>
            </a:r>
            <a:r>
              <a:rPr lang="en-US" cap="small" dirty="0" err="1"/>
              <a:t>pfv</a:t>
            </a:r>
            <a:r>
              <a:rPr lang="en-US" dirty="0"/>
              <a:t>, perfective; </a:t>
            </a:r>
            <a:r>
              <a:rPr lang="en-US" cap="small" dirty="0" err="1"/>
              <a:t>pl</a:t>
            </a:r>
            <a:r>
              <a:rPr lang="en-US" dirty="0"/>
              <a:t>, plural; </a:t>
            </a:r>
            <a:r>
              <a:rPr lang="en-US" cap="small" dirty="0" err="1"/>
              <a:t>pln</a:t>
            </a:r>
            <a:r>
              <a:rPr lang="en-US" dirty="0"/>
              <a:t>, place name; </a:t>
            </a:r>
            <a:r>
              <a:rPr lang="en-US" cap="small" dirty="0" err="1"/>
              <a:t>pn</a:t>
            </a:r>
            <a:r>
              <a:rPr lang="en-US" dirty="0"/>
              <a:t>, personal name; </a:t>
            </a:r>
            <a:r>
              <a:rPr lang="en-US" cap="small" dirty="0" err="1"/>
              <a:t>prosp</a:t>
            </a:r>
            <a:r>
              <a:rPr lang="en-US" dirty="0"/>
              <a:t>, prospective; </a:t>
            </a:r>
            <a:r>
              <a:rPr lang="en-US" cap="small" dirty="0" err="1"/>
              <a:t>prox</a:t>
            </a:r>
            <a:r>
              <a:rPr lang="en-US" dirty="0"/>
              <a:t>, proximal; </a:t>
            </a:r>
            <a:r>
              <a:rPr lang="en-US" cap="small" dirty="0" err="1"/>
              <a:t>prs</a:t>
            </a:r>
            <a:r>
              <a:rPr lang="en-US" dirty="0"/>
              <a:t>, personal; </a:t>
            </a:r>
            <a:r>
              <a:rPr lang="en-US" cap="small" dirty="0" err="1"/>
              <a:t>recp</a:t>
            </a:r>
            <a:r>
              <a:rPr lang="en-US" dirty="0"/>
              <a:t>, reciprocal; </a:t>
            </a:r>
            <a:r>
              <a:rPr lang="en-US" cap="small" dirty="0"/>
              <a:t>sg</a:t>
            </a:r>
            <a:r>
              <a:rPr lang="en-US" dirty="0"/>
              <a:t>, singular; </a:t>
            </a:r>
            <a:r>
              <a:rPr lang="en-US" cap="small" dirty="0" err="1"/>
              <a:t>shr</a:t>
            </a:r>
            <a:r>
              <a:rPr lang="en-US" dirty="0"/>
              <a:t>, shared notion; </a:t>
            </a:r>
            <a:r>
              <a:rPr lang="en-US" cap="small" dirty="0" err="1"/>
              <a:t>soc</a:t>
            </a:r>
            <a:r>
              <a:rPr lang="en-US" dirty="0"/>
              <a:t>, social; </a:t>
            </a:r>
            <a:r>
              <a:rPr lang="en-US" cap="small" dirty="0"/>
              <a:t>stat</a:t>
            </a:r>
            <a:r>
              <a:rPr lang="en-US" dirty="0"/>
              <a:t>, </a:t>
            </a:r>
            <a:r>
              <a:rPr lang="en-US" dirty="0" err="1"/>
              <a:t>stative</a:t>
            </a:r>
            <a:r>
              <a:rPr lang="en-US" dirty="0"/>
              <a:t>; </a:t>
            </a:r>
            <a:r>
              <a:rPr lang="en-US" cap="small" dirty="0"/>
              <a:t>stem</a:t>
            </a:r>
            <a:r>
              <a:rPr lang="en-US" dirty="0"/>
              <a:t>, stem-deriving prefix; </a:t>
            </a:r>
            <a:r>
              <a:rPr lang="en-US" cap="small" dirty="0"/>
              <a:t>top</a:t>
            </a:r>
            <a:r>
              <a:rPr lang="en-US" dirty="0"/>
              <a:t>, topic marker; </a:t>
            </a:r>
            <a:r>
              <a:rPr lang="en-US" cap="small" dirty="0" err="1"/>
              <a:t>uv</a:t>
            </a:r>
            <a:r>
              <a:rPr lang="en-US" dirty="0"/>
              <a:t>, </a:t>
            </a:r>
            <a:r>
              <a:rPr lang="en-US" dirty="0" err="1"/>
              <a:t>undergoer</a:t>
            </a:r>
            <a:r>
              <a:rPr lang="en-US" dirty="0"/>
              <a:t> voice.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08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31. </a:t>
            </a:r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1825625"/>
            <a:ext cx="11808822" cy="4351338"/>
          </a:xfrm>
        </p:spPr>
        <p:txBody>
          <a:bodyPr>
            <a:noAutofit/>
          </a:bodyPr>
          <a:lstStyle/>
          <a:p>
            <a:r>
              <a:rPr lang="en-US" sz="1800" dirty="0" err="1"/>
              <a:t>Arkhipov</a:t>
            </a:r>
            <a:r>
              <a:rPr lang="en-US" sz="1800" dirty="0"/>
              <a:t>, Alexandre. 2009. </a:t>
            </a:r>
            <a:r>
              <a:rPr lang="en-US" sz="1800" dirty="0" err="1"/>
              <a:t>Comitative</a:t>
            </a:r>
            <a:r>
              <a:rPr lang="en-US" sz="1800" dirty="0"/>
              <a:t> as a cross-linguistically valid category. </a:t>
            </a:r>
            <a:r>
              <a:rPr lang="en-US" sz="1800" i="1" dirty="0"/>
              <a:t>New Challenges in Typology: Transcending the Borders and Refining the Distinctions</a:t>
            </a:r>
            <a:r>
              <a:rPr lang="en-US" sz="1800" dirty="0"/>
              <a:t>, Trends in Linguistics. Studies and Monographs 217, ed. by Patience Epps and Alexandre </a:t>
            </a:r>
            <a:r>
              <a:rPr lang="en-US" sz="1800" dirty="0" err="1"/>
              <a:t>Arkhipov</a:t>
            </a:r>
            <a:r>
              <a:rPr lang="en-US" sz="1800" dirty="0"/>
              <a:t>, 223-246. Berlin &amp; New York: Mouton de </a:t>
            </a:r>
            <a:r>
              <a:rPr lang="en-US" sz="1800" dirty="0" err="1"/>
              <a:t>Gruyter</a:t>
            </a:r>
            <a:r>
              <a:rPr lang="en-US" sz="1800" dirty="0"/>
              <a:t>.</a:t>
            </a:r>
          </a:p>
          <a:p>
            <a:r>
              <a:rPr lang="en-US" sz="1800" dirty="0"/>
              <a:t>De </a:t>
            </a:r>
            <a:r>
              <a:rPr lang="en-US" sz="1800" dirty="0" err="1"/>
              <a:t>Vos</a:t>
            </a:r>
            <a:r>
              <a:rPr lang="en-US" sz="1800" dirty="0"/>
              <a:t>, Fiona. 2011. </a:t>
            </a:r>
            <a:r>
              <a:rPr lang="en-US" sz="1800" i="1" dirty="0"/>
              <a:t>Essential Tagalog Grammar. Second Edition. A Reference for Learners of Tagalog.</a:t>
            </a:r>
            <a:endParaRPr lang="en-US" sz="1800" dirty="0"/>
          </a:p>
          <a:p>
            <a:r>
              <a:rPr lang="en-US" sz="1800" dirty="0" err="1"/>
              <a:t>Frolova</a:t>
            </a:r>
            <a:r>
              <a:rPr lang="en-US" sz="1800" dirty="0"/>
              <a:t>, Elena G. 1983. </a:t>
            </a:r>
            <a:r>
              <a:rPr lang="ru-RU" sz="1800" dirty="0"/>
              <a:t>К вопросу о служебных словах </a:t>
            </a:r>
            <a:r>
              <a:rPr lang="en-US" sz="1800" dirty="0" err="1"/>
              <a:t>ang</a:t>
            </a:r>
            <a:r>
              <a:rPr lang="en-US" sz="1800" dirty="0"/>
              <a:t> </a:t>
            </a:r>
            <a:r>
              <a:rPr lang="ru-RU" sz="1800" dirty="0"/>
              <a:t>и</a:t>
            </a:r>
            <a:r>
              <a:rPr lang="en-US" sz="1800" dirty="0"/>
              <a:t> ay </a:t>
            </a:r>
            <a:r>
              <a:rPr lang="ru-RU" sz="1800" dirty="0"/>
              <a:t>в тагальском языке </a:t>
            </a:r>
            <a:r>
              <a:rPr lang="en-US" sz="1800" dirty="0"/>
              <a:t>[On function words </a:t>
            </a:r>
            <a:r>
              <a:rPr lang="en-US" sz="1800" dirty="0" err="1"/>
              <a:t>ang</a:t>
            </a:r>
            <a:r>
              <a:rPr lang="en-US" sz="1800" dirty="0"/>
              <a:t> and ay in Tagalog]. </a:t>
            </a:r>
            <a:r>
              <a:rPr lang="en-US" sz="1800" i="1" dirty="0" err="1"/>
              <a:t>Voprosy</a:t>
            </a:r>
            <a:r>
              <a:rPr lang="en-US" sz="1800" i="1" dirty="0"/>
              <a:t> </a:t>
            </a:r>
            <a:r>
              <a:rPr lang="en-US" sz="1800" i="1" dirty="0" err="1"/>
              <a:t>vostochnogo</a:t>
            </a:r>
            <a:r>
              <a:rPr lang="en-US" sz="1800" i="1" dirty="0"/>
              <a:t> </a:t>
            </a:r>
            <a:r>
              <a:rPr lang="en-US" sz="1800" i="1" dirty="0" err="1"/>
              <a:t>iazykoznaniia</a:t>
            </a:r>
            <a:r>
              <a:rPr lang="en-US" sz="1800" i="1" dirty="0"/>
              <a:t> </a:t>
            </a:r>
            <a:r>
              <a:rPr lang="en-US" sz="1800" dirty="0"/>
              <a:t>[</a:t>
            </a:r>
            <a:r>
              <a:rPr lang="en-US" sz="1800" i="1" dirty="0"/>
              <a:t>Topics in the study of oriental languages</a:t>
            </a:r>
            <a:r>
              <a:rPr lang="en-US" sz="1800" dirty="0"/>
              <a:t>], 240-246. Moscow: </a:t>
            </a:r>
            <a:r>
              <a:rPr lang="en-US" sz="1800" dirty="0" err="1"/>
              <a:t>Nauka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Jakubíček</a:t>
            </a:r>
            <a:r>
              <a:rPr lang="en-US" sz="1800" dirty="0"/>
              <a:t>, </a:t>
            </a:r>
            <a:r>
              <a:rPr lang="en-US" sz="1800" dirty="0" err="1"/>
              <a:t>Miloš</a:t>
            </a:r>
            <a:r>
              <a:rPr lang="en-US" sz="1800" dirty="0"/>
              <a:t>, Adam </a:t>
            </a:r>
            <a:r>
              <a:rPr lang="en-US" sz="1800" dirty="0" err="1"/>
              <a:t>Kilgarriff</a:t>
            </a:r>
            <a:r>
              <a:rPr lang="en-US" sz="1800" dirty="0"/>
              <a:t>, </a:t>
            </a:r>
            <a:r>
              <a:rPr lang="en-US" sz="1800" dirty="0" err="1"/>
              <a:t>Vojtěch</a:t>
            </a:r>
            <a:r>
              <a:rPr lang="en-US" sz="1800" dirty="0"/>
              <a:t> </a:t>
            </a:r>
            <a:r>
              <a:rPr lang="en-US" sz="1800" dirty="0" err="1"/>
              <a:t>Kovář</a:t>
            </a:r>
            <a:r>
              <a:rPr lang="en-US" sz="1800" dirty="0"/>
              <a:t>, Pavel </a:t>
            </a:r>
            <a:r>
              <a:rPr lang="en-US" sz="1800" dirty="0" err="1"/>
              <a:t>Rychlý</a:t>
            </a:r>
            <a:r>
              <a:rPr lang="en-US" sz="1800" dirty="0"/>
              <a:t>, </a:t>
            </a:r>
            <a:r>
              <a:rPr lang="en-US" sz="1800" dirty="0" err="1"/>
              <a:t>Vít</a:t>
            </a:r>
            <a:r>
              <a:rPr lang="en-US" sz="1800" dirty="0"/>
              <a:t> </a:t>
            </a:r>
            <a:r>
              <a:rPr lang="en-US" sz="1800" dirty="0" err="1"/>
              <a:t>Suchomel</a:t>
            </a:r>
            <a:r>
              <a:rPr lang="en-US" sz="1800" dirty="0"/>
              <a:t>. 2013. </a:t>
            </a:r>
            <a:r>
              <a:rPr lang="en-US" sz="1800" u="sng" dirty="0">
                <a:hlinkClick r:id="rId2"/>
              </a:rPr>
              <a:t>The </a:t>
            </a:r>
            <a:r>
              <a:rPr lang="en-US" sz="1800" u="sng" dirty="0" err="1">
                <a:hlinkClick r:id="rId2"/>
              </a:rPr>
              <a:t>TenTen</a:t>
            </a:r>
            <a:r>
              <a:rPr lang="en-US" sz="1800" u="sng" dirty="0">
                <a:hlinkClick r:id="rId2"/>
              </a:rPr>
              <a:t> corpus family</a:t>
            </a:r>
            <a:r>
              <a:rPr lang="en-US" sz="1800" dirty="0"/>
              <a:t>. </a:t>
            </a:r>
            <a:r>
              <a:rPr lang="en-US" sz="1800" i="1" dirty="0"/>
              <a:t>7th International Corpus Linguistics Conference CL</a:t>
            </a:r>
            <a:r>
              <a:rPr lang="en-US" sz="1800" dirty="0"/>
              <a:t>, 125-127. Lancaster.</a:t>
            </a:r>
          </a:p>
          <a:p>
            <a:r>
              <a:rPr lang="en-US" sz="1800" dirty="0" err="1"/>
              <a:t>Himmelmann</a:t>
            </a:r>
            <a:r>
              <a:rPr lang="en-US" sz="1800" dirty="0"/>
              <a:t>, </a:t>
            </a:r>
            <a:r>
              <a:rPr lang="en-US" sz="1800" dirty="0" err="1"/>
              <a:t>Nikolaus</a:t>
            </a:r>
            <a:r>
              <a:rPr lang="en-US" sz="1800" dirty="0"/>
              <a:t> P. 1991. </a:t>
            </a:r>
            <a:r>
              <a:rPr lang="en-US" sz="1800" i="1" dirty="0"/>
              <a:t>The Philippine Challenge to Universal Grammar. </a:t>
            </a:r>
            <a:r>
              <a:rPr lang="en-US" sz="1800" dirty="0" err="1"/>
              <a:t>Arbeitspapier</a:t>
            </a:r>
            <a:r>
              <a:rPr lang="en-US" sz="1800" dirty="0"/>
              <a:t> </a:t>
            </a:r>
            <a:r>
              <a:rPr lang="en-US" sz="1800" dirty="0" err="1"/>
              <a:t>Nr</a:t>
            </a:r>
            <a:r>
              <a:rPr lang="en-US" sz="1800" dirty="0"/>
              <a:t>. 15 (</a:t>
            </a:r>
            <a:r>
              <a:rPr lang="en-US" sz="1800" dirty="0" err="1"/>
              <a:t>Neue</a:t>
            </a:r>
            <a:r>
              <a:rPr lang="en-US" sz="1800" dirty="0"/>
              <a:t> </a:t>
            </a:r>
            <a:r>
              <a:rPr lang="en-US" sz="1800" dirty="0" err="1"/>
              <a:t>Folge</a:t>
            </a:r>
            <a:r>
              <a:rPr lang="en-US" sz="1800" dirty="0"/>
              <a:t>). Köln: Institute </a:t>
            </a:r>
            <a:r>
              <a:rPr lang="en-US" sz="1800" dirty="0" err="1"/>
              <a:t>für</a:t>
            </a:r>
            <a:r>
              <a:rPr lang="en-US" sz="1800" dirty="0"/>
              <a:t> </a:t>
            </a:r>
            <a:r>
              <a:rPr lang="en-US" sz="1800" dirty="0" err="1"/>
              <a:t>Sprachwissenschaft</a:t>
            </a:r>
            <a:r>
              <a:rPr lang="en-US" sz="1800" dirty="0"/>
              <a:t>, </a:t>
            </a:r>
            <a:r>
              <a:rPr lang="en-US" sz="1800" dirty="0" err="1"/>
              <a:t>Universität</a:t>
            </a:r>
            <a:r>
              <a:rPr lang="en-US" sz="1800" dirty="0"/>
              <a:t> </a:t>
            </a:r>
            <a:r>
              <a:rPr lang="en-US" sz="1800" dirty="0" err="1"/>
              <a:t>zu</a:t>
            </a:r>
            <a:r>
              <a:rPr lang="en-US" sz="1800" dirty="0"/>
              <a:t> Köln.</a:t>
            </a:r>
          </a:p>
          <a:p>
            <a:r>
              <a:rPr lang="en-US" sz="1800" dirty="0"/>
              <a:t>Kroeger, Paul. 1993b. </a:t>
            </a:r>
            <a:r>
              <a:rPr lang="en-US" sz="1800" i="1" dirty="0"/>
              <a:t>Phrase Structure and Grammatical Relations in Tagalog. </a:t>
            </a:r>
            <a:r>
              <a:rPr lang="en-US" sz="1800" dirty="0"/>
              <a:t>Stanford, CA: CSLI.</a:t>
            </a:r>
          </a:p>
          <a:p>
            <a:r>
              <a:rPr lang="en-US" sz="1800" dirty="0"/>
              <a:t>Lee, Celeste, and Loren Billings. 2008. </a:t>
            </a:r>
            <a:r>
              <a:rPr lang="en-US" sz="1800" dirty="0" err="1"/>
              <a:t>Clitic</a:t>
            </a:r>
            <a:r>
              <a:rPr lang="en-US" sz="1800" dirty="0"/>
              <a:t>-pronoun clusters in Central Philippine. </a:t>
            </a:r>
            <a:r>
              <a:rPr lang="en-US" sz="1800" i="1" dirty="0"/>
              <a:t>SEALS XIV, Volume 1, Papers from the 14</a:t>
            </a:r>
            <a:r>
              <a:rPr lang="en-US" sz="1800" i="1" baseline="30000" dirty="0"/>
              <a:t>th</a:t>
            </a:r>
            <a:r>
              <a:rPr lang="en-US" sz="1800" i="1" dirty="0"/>
              <a:t> Annual meeting of the Southeast Asian Linguistics Society 2004</a:t>
            </a:r>
            <a:r>
              <a:rPr lang="en-US" sz="1800" dirty="0"/>
              <a:t>, ed. by </a:t>
            </a:r>
            <a:r>
              <a:rPr lang="en-US" sz="1800" dirty="0" err="1"/>
              <a:t>Wilaiwan</a:t>
            </a:r>
            <a:r>
              <a:rPr lang="en-US" sz="1800" dirty="0"/>
              <a:t> </a:t>
            </a:r>
            <a:r>
              <a:rPr lang="en-US" sz="1800" dirty="0" err="1"/>
              <a:t>Khanittanan</a:t>
            </a:r>
            <a:r>
              <a:rPr lang="en-US" sz="1800" dirty="0"/>
              <a:t> and Paul </a:t>
            </a:r>
            <a:r>
              <a:rPr lang="en-US" sz="1800" dirty="0" err="1"/>
              <a:t>Sidwell</a:t>
            </a:r>
            <a:r>
              <a:rPr lang="en-US" sz="1800" dirty="0"/>
              <a:t>, 193-203. Canberra: Pacific Linguistics.</a:t>
            </a:r>
          </a:p>
          <a:p>
            <a:r>
              <a:rPr lang="en-US" sz="1800" dirty="0"/>
              <a:t>Liao, </a:t>
            </a:r>
            <a:r>
              <a:rPr lang="en-US" sz="1800" dirty="0" err="1"/>
              <a:t>Hsiu-chuan</a:t>
            </a:r>
            <a:r>
              <a:rPr lang="en-US" sz="1800" dirty="0"/>
              <a:t>. 2011. On the development of </a:t>
            </a:r>
            <a:r>
              <a:rPr lang="en-US" sz="1800" dirty="0" err="1"/>
              <a:t>comitatitve</a:t>
            </a:r>
            <a:r>
              <a:rPr lang="en-US" sz="1800" dirty="0"/>
              <a:t> verbs in Philippine languages. </a:t>
            </a:r>
            <a:r>
              <a:rPr lang="en-US" sz="1800" i="1" dirty="0"/>
              <a:t>Language and Linguistics</a:t>
            </a:r>
            <a:r>
              <a:rPr lang="en-US" sz="1800" dirty="0"/>
              <a:t> 12.1:205-237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2290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32. </a:t>
            </a:r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1825625"/>
            <a:ext cx="11808822" cy="4351338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Malicsi</a:t>
            </a:r>
            <a:r>
              <a:rPr lang="en-US" sz="1800" dirty="0"/>
              <a:t>, Jonathan C. 2013. </a:t>
            </a:r>
            <a:r>
              <a:rPr lang="en-US" sz="1800" i="1" dirty="0" err="1"/>
              <a:t>Gramar</a:t>
            </a:r>
            <a:r>
              <a:rPr lang="en-US" sz="1800" i="1" dirty="0"/>
              <a:t> ng Filipino</a:t>
            </a:r>
            <a:r>
              <a:rPr lang="en-US" sz="1800" dirty="0"/>
              <a:t>. Quezon City: </a:t>
            </a:r>
            <a:r>
              <a:rPr lang="en-US" sz="1800" dirty="0" err="1"/>
              <a:t>Sentro</a:t>
            </a:r>
            <a:r>
              <a:rPr lang="en-US" sz="1800" dirty="0"/>
              <a:t> ng </a:t>
            </a:r>
            <a:r>
              <a:rPr lang="en-US" sz="1800" dirty="0" err="1"/>
              <a:t>Wikang</a:t>
            </a:r>
            <a:r>
              <a:rPr lang="en-US" sz="1800" dirty="0"/>
              <a:t> Filipino.</a:t>
            </a:r>
          </a:p>
          <a:p>
            <a:r>
              <a:rPr lang="en-US" sz="1800" dirty="0"/>
              <a:t>Nagaya, </a:t>
            </a:r>
            <a:r>
              <a:rPr lang="en-US" sz="1800" dirty="0" err="1"/>
              <a:t>Naonori</a:t>
            </a:r>
            <a:r>
              <a:rPr lang="en-US" sz="1800" dirty="0"/>
              <a:t>. 2007. Information structure and constituent order in Tagalog. </a:t>
            </a:r>
            <a:r>
              <a:rPr lang="en-US" sz="1800" i="1" dirty="0"/>
              <a:t>Language and Linguistics</a:t>
            </a:r>
            <a:r>
              <a:rPr lang="en-US" sz="1800" dirty="0"/>
              <a:t> 81:343-372.</a:t>
            </a:r>
          </a:p>
          <a:p>
            <a:r>
              <a:rPr lang="en-US" sz="1800" dirty="0" err="1"/>
              <a:t>Rachkov</a:t>
            </a:r>
            <a:r>
              <a:rPr lang="en-US" sz="1800" dirty="0"/>
              <a:t>, </a:t>
            </a:r>
            <a:r>
              <a:rPr lang="en-US" sz="1800" dirty="0" err="1"/>
              <a:t>Gennadij</a:t>
            </a:r>
            <a:r>
              <a:rPr lang="en-US" sz="1800" dirty="0"/>
              <a:t> E. 1966. </a:t>
            </a:r>
            <a:r>
              <a:rPr lang="ru-RU" sz="1800" dirty="0"/>
              <a:t>Служебное слово </a:t>
            </a:r>
            <a:r>
              <a:rPr lang="en-US" sz="1800" dirty="0"/>
              <a:t>ay </a:t>
            </a:r>
            <a:r>
              <a:rPr lang="ru-RU" sz="1800" dirty="0"/>
              <a:t>в тагальском языке </a:t>
            </a:r>
            <a:r>
              <a:rPr lang="en-US" sz="1800" dirty="0"/>
              <a:t>[Function word ay in Tagalog]. </a:t>
            </a:r>
            <a:r>
              <a:rPr lang="ru-RU" sz="1800" i="1" dirty="0"/>
              <a:t>Исследования по филологии стран Азии и Африки </a:t>
            </a:r>
            <a:r>
              <a:rPr lang="en-US" sz="1800" dirty="0"/>
              <a:t>[Studies in Philology of Asian and African Countries], 89-94. Leningrad: Leningrad State University.</a:t>
            </a:r>
          </a:p>
          <a:p>
            <a:r>
              <a:rPr lang="en-US" sz="1800" dirty="0"/>
              <a:t>Reid, Lawrence A., and </a:t>
            </a:r>
            <a:r>
              <a:rPr lang="en-US" sz="1800" dirty="0" err="1"/>
              <a:t>Hsiu-chuan</a:t>
            </a:r>
            <a:r>
              <a:rPr lang="en-US" sz="1800" dirty="0"/>
              <a:t> Liao. 2004. A brief syntactic typology of Philippine languages. </a:t>
            </a:r>
            <a:r>
              <a:rPr lang="en-US" sz="1800" i="1" dirty="0"/>
              <a:t>Language and Linguistics</a:t>
            </a:r>
            <a:r>
              <a:rPr lang="en-US" sz="1800" dirty="0"/>
              <a:t> 5.2:433-490.</a:t>
            </a:r>
          </a:p>
          <a:p>
            <a:r>
              <a:rPr lang="en-US" sz="1800" dirty="0" err="1"/>
              <a:t>Schachter</a:t>
            </a:r>
            <a:r>
              <a:rPr lang="en-US" sz="1800" dirty="0"/>
              <a:t>, Paul, and Fe T. </a:t>
            </a:r>
            <a:r>
              <a:rPr lang="en-US" sz="1800" dirty="0" err="1"/>
              <a:t>Otanes</a:t>
            </a:r>
            <a:r>
              <a:rPr lang="en-US" sz="1800" dirty="0"/>
              <a:t>. 1972. </a:t>
            </a:r>
            <a:r>
              <a:rPr lang="en-US" sz="1800" i="1" dirty="0"/>
              <a:t>Tagalog Reference Grammar. </a:t>
            </a:r>
            <a:r>
              <a:rPr lang="en-US" sz="1800" dirty="0"/>
              <a:t>Berkeley, Los Angeles, and London: University of California Press.</a:t>
            </a:r>
          </a:p>
          <a:p>
            <a:r>
              <a:rPr lang="en-US" sz="1800" dirty="0" err="1"/>
              <a:t>Shkarban</a:t>
            </a:r>
            <a:r>
              <a:rPr lang="en-US" sz="1800" dirty="0"/>
              <a:t>, Lina I. 1989. </a:t>
            </a:r>
            <a:r>
              <a:rPr lang="ru-RU" sz="1800" dirty="0"/>
              <a:t>Порядок слов в тагальском языке</a:t>
            </a:r>
            <a:r>
              <a:rPr lang="en-US" sz="1800" dirty="0"/>
              <a:t> [Word order in Tagalog]. </a:t>
            </a:r>
            <a:r>
              <a:rPr lang="ru-RU" sz="1800" i="1" dirty="0"/>
              <a:t>Очерки Типологии Порядка Слов </a:t>
            </a:r>
            <a:r>
              <a:rPr lang="en-US" sz="1800" dirty="0"/>
              <a:t>[Sketches on Word Order Typology], 75-108. Moscow: </a:t>
            </a:r>
            <a:r>
              <a:rPr lang="en-US" sz="1800" dirty="0" err="1"/>
              <a:t>Nauka</a:t>
            </a:r>
            <a:r>
              <a:rPr lang="en-US" sz="1800" dirty="0"/>
              <a:t>.</a:t>
            </a:r>
          </a:p>
          <a:p>
            <a:r>
              <a:rPr lang="en-US" sz="1800" dirty="0" err="1"/>
              <a:t>Shkarban</a:t>
            </a:r>
            <a:r>
              <a:rPr lang="en-US" sz="1800" dirty="0"/>
              <a:t>, Lina I., and </a:t>
            </a:r>
            <a:r>
              <a:rPr lang="en-US" sz="1800" dirty="0" err="1"/>
              <a:t>Gennadij</a:t>
            </a:r>
            <a:r>
              <a:rPr lang="en-US" sz="1800" dirty="0"/>
              <a:t> E. </a:t>
            </a:r>
            <a:r>
              <a:rPr lang="en-US" sz="1800" dirty="0" err="1"/>
              <a:t>Rachkov</a:t>
            </a:r>
            <a:r>
              <a:rPr lang="en-US" sz="1800" dirty="0"/>
              <a:t>. 2007. Reciprocal, </a:t>
            </a:r>
            <a:r>
              <a:rPr lang="en-US" sz="1800" dirty="0" err="1"/>
              <a:t>sociative</a:t>
            </a:r>
            <a:r>
              <a:rPr lang="en-US" sz="1800" dirty="0"/>
              <a:t>, and </a:t>
            </a:r>
            <a:r>
              <a:rPr lang="en-US" sz="1800" dirty="0" err="1"/>
              <a:t>comitative</a:t>
            </a:r>
            <a:r>
              <a:rPr lang="en-US" sz="1800" dirty="0"/>
              <a:t> constructions in Tagalog. </a:t>
            </a:r>
            <a:r>
              <a:rPr lang="en-US" sz="1800" i="1" dirty="0"/>
              <a:t>Typology of Reciprocal Constructions</a:t>
            </a:r>
            <a:r>
              <a:rPr lang="en-US" sz="1800" dirty="0"/>
              <a:t>, 887-932. </a:t>
            </a:r>
            <a:r>
              <a:rPr lang="en-US" sz="1800" dirty="0" err="1"/>
              <a:t>Nedjalkov</a:t>
            </a:r>
            <a:r>
              <a:rPr lang="en-US" sz="1800" dirty="0"/>
              <a:t> Vladimir P. Amsterdam: </a:t>
            </a:r>
            <a:r>
              <a:rPr lang="en-US" sz="1800" dirty="0" err="1"/>
              <a:t>Benjamins</a:t>
            </a:r>
            <a:r>
              <a:rPr lang="en-US" sz="1800" dirty="0"/>
              <a:t> Publ.</a:t>
            </a:r>
          </a:p>
          <a:p>
            <a:r>
              <a:rPr lang="en-US" sz="1800" dirty="0" err="1"/>
              <a:t>Stolz</a:t>
            </a:r>
            <a:r>
              <a:rPr lang="en-US" sz="1800" dirty="0"/>
              <a:t>, Thomas, Cornelia Stroh, and </a:t>
            </a:r>
            <a:r>
              <a:rPr lang="en-US" sz="1800" dirty="0" err="1"/>
              <a:t>Aina</a:t>
            </a:r>
            <a:r>
              <a:rPr lang="en-US" sz="1800" dirty="0"/>
              <a:t> </a:t>
            </a:r>
            <a:r>
              <a:rPr lang="en-US" sz="1800" dirty="0" err="1"/>
              <a:t>Urdze</a:t>
            </a:r>
            <a:r>
              <a:rPr lang="en-US" sz="1800" dirty="0"/>
              <a:t>. 2006. </a:t>
            </a:r>
            <a:r>
              <a:rPr lang="en-US" sz="1800" i="1" dirty="0"/>
              <a:t>On </a:t>
            </a:r>
            <a:r>
              <a:rPr lang="en-US" sz="1800" i="1" dirty="0" err="1"/>
              <a:t>Comitatives</a:t>
            </a:r>
            <a:r>
              <a:rPr lang="en-US" sz="1800" i="1" dirty="0"/>
              <a:t> and Related Categories: A Typological Study with Special Focus on the Languages of Europe</a:t>
            </a:r>
            <a:r>
              <a:rPr lang="en-US" sz="1800" dirty="0"/>
              <a:t>. Berlin: Mouton de </a:t>
            </a:r>
            <a:r>
              <a:rPr lang="en-US" sz="1800" dirty="0" err="1"/>
              <a:t>Gruyter</a:t>
            </a:r>
            <a:r>
              <a:rPr lang="en-US" sz="1800" dirty="0" smtClean="0"/>
              <a:t>.</a:t>
            </a:r>
            <a:r>
              <a:rPr lang="en-US" sz="1800" dirty="0"/>
              <a:t> 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964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188"/>
            <a:ext cx="10515600" cy="1325563"/>
          </a:xfrm>
        </p:spPr>
        <p:txBody>
          <a:bodyPr/>
          <a:lstStyle/>
          <a:p>
            <a:r>
              <a:rPr lang="en-US" dirty="0" smtClean="0"/>
              <a:t>2.</a:t>
            </a:r>
            <a:r>
              <a:rPr lang="en-US" i="1" dirty="0" smtClean="0"/>
              <a:t> </a:t>
            </a:r>
            <a:r>
              <a:rPr lang="en-US" i="1" dirty="0" err="1" smtClean="0"/>
              <a:t>Kasama</a:t>
            </a:r>
            <a:r>
              <a:rPr lang="en-US" i="1" dirty="0" smtClean="0"/>
              <a:t> </a:t>
            </a:r>
            <a:r>
              <a:rPr lang="en-US" dirty="0" smtClean="0"/>
              <a:t>‘companion’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Biclausal</a:t>
            </a:r>
            <a:r>
              <a:rPr lang="en-US" dirty="0" smtClean="0"/>
              <a:t> </a:t>
            </a:r>
            <a:r>
              <a:rPr lang="en-US" dirty="0" err="1" smtClean="0"/>
              <a:t>comitative</a:t>
            </a:r>
            <a:r>
              <a:rPr lang="en-US" dirty="0"/>
              <a:t> </a:t>
            </a:r>
            <a:r>
              <a:rPr lang="en-US" dirty="0" smtClean="0"/>
              <a:t>constructions with </a:t>
            </a:r>
            <a:r>
              <a:rPr lang="en-US" i="1" dirty="0" err="1" smtClean="0"/>
              <a:t>kasama</a:t>
            </a:r>
            <a:endParaRPr lang="en-US" i="1" dirty="0" smtClean="0"/>
          </a:p>
          <a:p>
            <a:r>
              <a:rPr lang="en-US" dirty="0"/>
              <a:t>F</a:t>
            </a:r>
            <a:r>
              <a:rPr lang="en-US" dirty="0" smtClean="0"/>
              <a:t>itting </a:t>
            </a:r>
            <a:r>
              <a:rPr lang="en-US" dirty="0" err="1" smtClean="0"/>
              <a:t>Arkhipov’s</a:t>
            </a:r>
            <a:r>
              <a:rPr lang="en-US" dirty="0" smtClean="0"/>
              <a:t> definition much better.</a:t>
            </a:r>
          </a:p>
          <a:p>
            <a:r>
              <a:rPr lang="en-US" dirty="0" smtClean="0"/>
              <a:t>Briefly mentioned by Liao in typological study on </a:t>
            </a:r>
            <a:r>
              <a:rPr lang="en-US" i="1" dirty="0" err="1" smtClean="0"/>
              <a:t>maki</a:t>
            </a:r>
            <a:r>
              <a:rPr lang="en-US" i="1" dirty="0" smtClean="0"/>
              <a:t>-/</a:t>
            </a:r>
            <a:r>
              <a:rPr lang="en-US" i="1" dirty="0" err="1" smtClean="0"/>
              <a:t>paki</a:t>
            </a:r>
            <a:r>
              <a:rPr lang="en-US" i="1" dirty="0" smtClean="0"/>
              <a:t>-</a:t>
            </a:r>
            <a:r>
              <a:rPr lang="en-US" dirty="0" smtClean="0"/>
              <a:t>verbs in Philippine languages (2011:206).</a:t>
            </a:r>
          </a:p>
          <a:p>
            <a:r>
              <a:rPr lang="en-US" dirty="0" smtClean="0"/>
              <a:t>No data major descriptions of Tagalog (</a:t>
            </a:r>
            <a:r>
              <a:rPr lang="en-US" dirty="0" err="1" smtClean="0"/>
              <a:t>Schachter&amp;Otanes</a:t>
            </a:r>
            <a:r>
              <a:rPr lang="en-US" dirty="0" smtClean="0"/>
              <a:t> 1972; </a:t>
            </a:r>
            <a:r>
              <a:rPr lang="en-US" dirty="0" err="1" smtClean="0"/>
              <a:t>Shkarban&amp;Rachkov</a:t>
            </a:r>
            <a:r>
              <a:rPr lang="en-US" dirty="0" smtClean="0"/>
              <a:t> 2007; De </a:t>
            </a:r>
            <a:r>
              <a:rPr lang="en-US" dirty="0" err="1" smtClean="0"/>
              <a:t>Vos</a:t>
            </a:r>
            <a:r>
              <a:rPr lang="en-US" dirty="0" smtClean="0"/>
              <a:t> 2011; </a:t>
            </a:r>
            <a:r>
              <a:rPr lang="en-US" dirty="0" err="1" smtClean="0"/>
              <a:t>Malicsi</a:t>
            </a:r>
            <a:r>
              <a:rPr lang="en-US" dirty="0" smtClean="0"/>
              <a:t> 2013).</a:t>
            </a:r>
          </a:p>
          <a:p>
            <a:r>
              <a:rPr lang="en-US" dirty="0" smtClean="0"/>
              <a:t>Not included in another typological study on </a:t>
            </a:r>
            <a:r>
              <a:rPr lang="en-US" dirty="0" err="1" smtClean="0"/>
              <a:t>comitativity</a:t>
            </a:r>
            <a:r>
              <a:rPr lang="en-US" dirty="0" smtClean="0"/>
              <a:t> that has Tagalog in the sample (</a:t>
            </a:r>
            <a:r>
              <a:rPr lang="en-US" dirty="0" err="1" smtClean="0"/>
              <a:t>Stolz</a:t>
            </a:r>
            <a:r>
              <a:rPr lang="en-US" dirty="0" smtClean="0"/>
              <a:t>, Stroh &amp; </a:t>
            </a:r>
            <a:r>
              <a:rPr lang="en-US" dirty="0" err="1" smtClean="0"/>
              <a:t>Urdze</a:t>
            </a:r>
            <a:r>
              <a:rPr lang="en-US" dirty="0" smtClean="0"/>
              <a:t> 2006).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5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Sketchengine.eu: Tagalog (Filipino) Web 2019 (tlTenTen19) online corpus (</a:t>
            </a:r>
            <a:r>
              <a:rPr lang="en-US" dirty="0" err="1"/>
              <a:t>Jakubíček</a:t>
            </a:r>
            <a:r>
              <a:rPr lang="en-US" dirty="0"/>
              <a:t> et al. </a:t>
            </a:r>
            <a:r>
              <a:rPr lang="en-US" dirty="0" smtClean="0"/>
              <a:t>2013), 230 million tokens.</a:t>
            </a:r>
          </a:p>
          <a:p>
            <a:endParaRPr lang="en-US" dirty="0" smtClean="0"/>
          </a:p>
          <a:p>
            <a:r>
              <a:rPr lang="en-US" dirty="0" smtClean="0"/>
              <a:t>1,000 sentence random sample from 146,811 tokens of </a:t>
            </a:r>
            <a:r>
              <a:rPr lang="en-US" i="1" dirty="0" err="1" smtClean="0"/>
              <a:t>kasama</a:t>
            </a:r>
            <a:r>
              <a:rPr lang="en-US" i="1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5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Overview of Tagalog grammar:</a:t>
            </a:r>
            <a:br>
              <a:rPr lang="en-US" dirty="0" smtClean="0"/>
            </a:br>
            <a:r>
              <a:rPr lang="en-US" dirty="0" smtClean="0"/>
              <a:t>Case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Non-personal substantives &amp; demonstratives:	NOM, GEN, OBL.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Personal nouns &amp; personal pronouns: NOM, ACT, NACT.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3493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365125"/>
            <a:ext cx="11220994" cy="1325563"/>
          </a:xfrm>
        </p:spPr>
        <p:txBody>
          <a:bodyPr/>
          <a:lstStyle/>
          <a:p>
            <a:r>
              <a:rPr lang="en-US" dirty="0" smtClean="0"/>
              <a:t>5. Overview of Tagalog grammar:</a:t>
            </a:r>
            <a:br>
              <a:rPr lang="en-US" dirty="0" smtClean="0"/>
            </a:br>
            <a:r>
              <a:rPr lang="en-US" dirty="0" smtClean="0"/>
              <a:t>Inversion Constructions:</a:t>
            </a:r>
            <a:br>
              <a:rPr lang="en-US" dirty="0" smtClean="0"/>
            </a:br>
            <a:r>
              <a:rPr lang="en-US" dirty="0" err="1" smtClean="0"/>
              <a:t>Topicalization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Fronting, Non-emphatic Inversion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322014"/>
            <a:ext cx="1090530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Rachkov</a:t>
            </a:r>
            <a:r>
              <a:rPr lang="en-US" dirty="0" smtClean="0"/>
              <a:t> 1966; </a:t>
            </a:r>
            <a:r>
              <a:rPr lang="en-US" dirty="0" err="1" smtClean="0"/>
              <a:t>Schachter&amp;Otanes</a:t>
            </a:r>
            <a:r>
              <a:rPr lang="en-US" dirty="0" smtClean="0"/>
              <a:t> 1972:485-500; </a:t>
            </a:r>
            <a:r>
              <a:rPr lang="en-US" dirty="0" err="1" smtClean="0"/>
              <a:t>Frolova</a:t>
            </a:r>
            <a:r>
              <a:rPr lang="en-US" dirty="0" smtClean="0"/>
              <a:t> 1983; </a:t>
            </a:r>
            <a:r>
              <a:rPr lang="en-US" dirty="0" err="1" smtClean="0"/>
              <a:t>Shkarban</a:t>
            </a:r>
            <a:r>
              <a:rPr lang="en-US" dirty="0" smtClean="0"/>
              <a:t> 1989:93; </a:t>
            </a:r>
            <a:r>
              <a:rPr lang="en-US" dirty="0" err="1" smtClean="0"/>
              <a:t>Himmelmann</a:t>
            </a:r>
            <a:r>
              <a:rPr lang="en-US" dirty="0" smtClean="0"/>
              <a:t> 1991:10; Kroeger 1993b:123-124; </a:t>
            </a:r>
            <a:r>
              <a:rPr lang="en-US" dirty="0" err="1" smtClean="0"/>
              <a:t>Reid&amp;Liao</a:t>
            </a:r>
            <a:r>
              <a:rPr lang="en-US" dirty="0" smtClean="0"/>
              <a:t> 2004:447; Nagaya 2007:353 ; </a:t>
            </a:r>
            <a:r>
              <a:rPr lang="en-US" dirty="0" err="1" smtClean="0"/>
              <a:t>Lee&amp;Billings</a:t>
            </a:r>
            <a:r>
              <a:rPr lang="en-US" dirty="0" smtClean="0"/>
              <a:t> 2008:246):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/>
              <a:t>1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b="1" dirty="0" err="1"/>
              <a:t>Siya</a:t>
            </a:r>
            <a:r>
              <a:rPr lang="en-US" dirty="0"/>
              <a:t>		</a:t>
            </a:r>
            <a:r>
              <a:rPr lang="en-US" b="1" dirty="0"/>
              <a:t>ay</a:t>
            </a:r>
            <a:r>
              <a:rPr lang="en-US" dirty="0"/>
              <a:t>	</a:t>
            </a:r>
            <a:r>
              <a:rPr lang="en-US" dirty="0" err="1"/>
              <a:t>isa</a:t>
            </a:r>
            <a:r>
              <a:rPr lang="en-US" dirty="0"/>
              <a:t>=ng	</a:t>
            </a:r>
            <a:r>
              <a:rPr lang="en-US" dirty="0" err="1" smtClean="0"/>
              <a:t>tunay</a:t>
            </a:r>
            <a:r>
              <a:rPr lang="en-US" dirty="0"/>
              <a:t>		</a:t>
            </a:r>
            <a:r>
              <a:rPr lang="en-US" dirty="0" err="1"/>
              <a:t>na</a:t>
            </a:r>
            <a:r>
              <a:rPr lang="en-US" dirty="0"/>
              <a:t>	</a:t>
            </a:r>
            <a:r>
              <a:rPr lang="en-US" dirty="0" err="1"/>
              <a:t>kaibigan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dirty="0"/>
              <a:t>	3</a:t>
            </a:r>
            <a:r>
              <a:rPr lang="en-US" cap="small" dirty="0"/>
              <a:t>sg.nom</a:t>
            </a:r>
            <a:r>
              <a:rPr lang="en-US" dirty="0"/>
              <a:t>	</a:t>
            </a:r>
            <a:r>
              <a:rPr lang="en-US" cap="small" dirty="0"/>
              <a:t>top</a:t>
            </a:r>
            <a:r>
              <a:rPr lang="en-US" dirty="0"/>
              <a:t>	one=</a:t>
            </a:r>
            <a:r>
              <a:rPr lang="en-US" cap="small" dirty="0" err="1"/>
              <a:t>lk</a:t>
            </a:r>
            <a:r>
              <a:rPr lang="en-US" dirty="0"/>
              <a:t>	genuine	</a:t>
            </a:r>
            <a:r>
              <a:rPr lang="en-US" cap="small" dirty="0" err="1"/>
              <a:t>lk</a:t>
            </a:r>
            <a:r>
              <a:rPr lang="en-US" dirty="0"/>
              <a:t>	friend</a:t>
            </a:r>
          </a:p>
          <a:p>
            <a:pPr marL="0" indent="0">
              <a:buNone/>
            </a:pPr>
            <a:r>
              <a:rPr lang="en-US" dirty="0"/>
              <a:t>	‘He is a real friend…’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2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Schachter&amp;Otanes</a:t>
            </a:r>
            <a:r>
              <a:rPr lang="en-US" dirty="0" smtClean="0"/>
              <a:t> 1972):</a:t>
            </a:r>
          </a:p>
          <a:p>
            <a:r>
              <a:rPr lang="en-US" dirty="0" err="1" smtClean="0"/>
              <a:t>Attributivizer</a:t>
            </a:r>
            <a:endParaRPr lang="en-US" dirty="0" smtClean="0"/>
          </a:p>
          <a:p>
            <a:r>
              <a:rPr lang="en-US" dirty="0" err="1" smtClean="0"/>
              <a:t>Relativizer</a:t>
            </a:r>
            <a:endParaRPr lang="en-US" dirty="0" smtClean="0"/>
          </a:p>
          <a:p>
            <a:r>
              <a:rPr lang="en-US" dirty="0" err="1" smtClean="0"/>
              <a:t>Complementizer</a:t>
            </a:r>
            <a:endParaRPr lang="en-US" dirty="0" smtClean="0"/>
          </a:p>
          <a:p>
            <a:r>
              <a:rPr lang="en-US" dirty="0" smtClean="0"/>
              <a:t>Quantifiers</a:t>
            </a:r>
          </a:p>
          <a:p>
            <a:r>
              <a:rPr lang="en-US" dirty="0" smtClean="0"/>
              <a:t>Existential predicates + arguments</a:t>
            </a:r>
          </a:p>
          <a:p>
            <a:r>
              <a:rPr lang="en-US" dirty="0" smtClean="0"/>
              <a:t>Prohibitive marker </a:t>
            </a:r>
            <a:r>
              <a:rPr lang="en-US" i="1" dirty="0" err="1" smtClean="0"/>
              <a:t>huwag</a:t>
            </a:r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dirty="0" smtClean="0"/>
              <a:t>Fully reduplicated intensive adjectival forms</a:t>
            </a:r>
          </a:p>
          <a:p>
            <a:r>
              <a:rPr lang="en-US" dirty="0" smtClean="0"/>
              <a:t>Some conjunctions</a:t>
            </a:r>
          </a:p>
          <a:p>
            <a:r>
              <a:rPr lang="en-US" dirty="0" smtClean="0"/>
              <a:t>Adverbial phrases</a:t>
            </a:r>
            <a:endParaRPr lang="ru-RU" dirty="0" smtClean="0"/>
          </a:p>
          <a:p>
            <a:r>
              <a:rPr lang="en-US" dirty="0" smtClean="0"/>
              <a:t>Adverbial clauses</a:t>
            </a:r>
            <a:r>
              <a:rPr lang="ru-RU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Overview of Tagalog grammar:</a:t>
            </a:r>
            <a:br>
              <a:rPr lang="en-US" dirty="0" smtClean="0"/>
            </a:br>
            <a:r>
              <a:rPr lang="en-US" dirty="0" smtClean="0"/>
              <a:t>Linkers:	</a:t>
            </a:r>
            <a:r>
              <a:rPr lang="en-US" i="1" dirty="0" err="1" smtClean="0"/>
              <a:t>na</a:t>
            </a:r>
            <a:r>
              <a:rPr lang="en-US" i="1" dirty="0" smtClean="0"/>
              <a:t>/=ng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bg2">
                    <a:lumMod val="75000"/>
                  </a:schemeClr>
                </a:solidFill>
              </a:rPr>
              <a:t>nang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0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Schachter&amp;Otanes</a:t>
            </a:r>
            <a:r>
              <a:rPr lang="en-US" dirty="0" smtClean="0"/>
              <a:t> 1972):</a:t>
            </a:r>
          </a:p>
          <a:p>
            <a:r>
              <a:rPr lang="en-US" dirty="0" smtClean="0"/>
              <a:t>Adverbials (point-time, frequency, manner, measure)</a:t>
            </a:r>
          </a:p>
          <a:p>
            <a:r>
              <a:rPr lang="en-US" dirty="0" smtClean="0"/>
              <a:t>Fully reduplicated intensive forms of verbs</a:t>
            </a:r>
          </a:p>
          <a:p>
            <a:r>
              <a:rPr lang="en-US" dirty="0"/>
              <a:t>Some prepositions</a:t>
            </a:r>
          </a:p>
          <a:p>
            <a:r>
              <a:rPr lang="en-US" dirty="0" smtClean="0"/>
              <a:t>Adverbial clauses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Overview of Tagalog grammar:</a:t>
            </a:r>
            <a:br>
              <a:rPr lang="en-US" dirty="0" smtClean="0"/>
            </a:br>
            <a:r>
              <a:rPr lang="en-US" dirty="0" smtClean="0"/>
              <a:t>Linkers:	</a:t>
            </a:r>
            <a:r>
              <a:rPr lang="en-US" i="1" dirty="0" err="1" smtClean="0">
                <a:solidFill>
                  <a:schemeClr val="bg2">
                    <a:lumMod val="75000"/>
                  </a:schemeClr>
                </a:solidFill>
              </a:rPr>
              <a:t>na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</a:rPr>
              <a:t>/=ng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en-US" i="1" dirty="0" err="1" smtClean="0"/>
              <a:t>nang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4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1819</Words>
  <Application>Microsoft Office PowerPoint</Application>
  <PresentationFormat>Widescreen</PresentationFormat>
  <Paragraphs>415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Office Theme</vt:lpstr>
      <vt:lpstr>A Corpus Study of Kasama ‘Companion’ in Tagalog</vt:lpstr>
      <vt:lpstr>Outline</vt:lpstr>
      <vt:lpstr>1. Comitative verbs in Tagalog</vt:lpstr>
      <vt:lpstr>2. Kasama ‘companion’</vt:lpstr>
      <vt:lpstr>3. Data</vt:lpstr>
      <vt:lpstr>4. Overview of Tagalog grammar: Case Marking</vt:lpstr>
      <vt:lpstr>5. Overview of Tagalog grammar: Inversion Constructions: Topicalization, Fronting, Non-emphatic Inversion</vt:lpstr>
      <vt:lpstr>6. Overview of Tagalog grammar: Linkers: na/=ng, nang</vt:lpstr>
      <vt:lpstr>7. Overview of Tagalog grammar: Linkers: na/=ng, nang</vt:lpstr>
      <vt:lpstr>8. Overview of Tagalog grammar: Linkers: distribution</vt:lpstr>
      <vt:lpstr>9. Composition of the sample</vt:lpstr>
      <vt:lpstr>10. Independent use:</vt:lpstr>
      <vt:lpstr>11. Dependent use: substantive, attributive, clausal</vt:lpstr>
      <vt:lpstr>12. Dependent use: substantive, attributive, clausal</vt:lpstr>
      <vt:lpstr>13. Dependent use: substantive, attributive, clausal</vt:lpstr>
      <vt:lpstr>14. Clausal: comitative, depictive, predicative complement, event oriented, zero argument    </vt:lpstr>
      <vt:lpstr>15. Clausal: comitative, depictive, predicative complement, event oriented, zero argument </vt:lpstr>
      <vt:lpstr>16. Clausal: comitative, depictive, predicative complement, event oriented, zero argument </vt:lpstr>
      <vt:lpstr>17. Clausal: comitative, depictive, predicative complement, event oriented, zero argument </vt:lpstr>
      <vt:lpstr>18. Clausal: comitative, depictive, predicative complement, event oriented, zero argument </vt:lpstr>
      <vt:lpstr>19. Special properties of ka-nouns: “Adj + V complex predicates”, reduplication</vt:lpstr>
      <vt:lpstr>20. Special properties of ka-nouns: “Adj + V complex predicates”, reduplication</vt:lpstr>
      <vt:lpstr>21. Variation of properties: constituent order, argument marking, linkers</vt:lpstr>
      <vt:lpstr>22. Variation of properties: constituent order, argument marking, linkers</vt:lpstr>
      <vt:lpstr>23. Variation of properties: constituent order, argument marking, linkers</vt:lpstr>
      <vt:lpstr>24. Variation of properties: constituent order, argument marking, linkers</vt:lpstr>
      <vt:lpstr>25. Variation of properties: constituent order, argument marking, linkers</vt:lpstr>
      <vt:lpstr>26. Variation of properties: constituent order, argument marking, linkers</vt:lpstr>
      <vt:lpstr>27. Variation of properties: constituent order, argument marking, linkers</vt:lpstr>
      <vt:lpstr>28. Adjunct clauses vs. Adverbials &amp; Prepositions</vt:lpstr>
      <vt:lpstr>29. Conclusion:</vt:lpstr>
      <vt:lpstr>30. Abbreviations:</vt:lpstr>
      <vt:lpstr>31. References:</vt:lpstr>
      <vt:lpstr>32. 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312</cp:revision>
  <dcterms:created xsi:type="dcterms:W3CDTF">2019-11-20T11:06:30Z</dcterms:created>
  <dcterms:modified xsi:type="dcterms:W3CDTF">2019-11-22T10:23:13Z</dcterms:modified>
</cp:coreProperties>
</file>